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304" r:id="rId2"/>
    <p:sldId id="305" r:id="rId3"/>
    <p:sldId id="303" r:id="rId4"/>
    <p:sldId id="306" r:id="rId5"/>
    <p:sldId id="307" r:id="rId6"/>
    <p:sldId id="308" r:id="rId7"/>
    <p:sldId id="309" r:id="rId8"/>
    <p:sldId id="310" r:id="rId9"/>
    <p:sldId id="311" r:id="rId10"/>
    <p:sldId id="330" r:id="rId11"/>
    <p:sldId id="256" r:id="rId12"/>
    <p:sldId id="284" r:id="rId13"/>
    <p:sldId id="283" r:id="rId14"/>
    <p:sldId id="329" r:id="rId15"/>
    <p:sldId id="328" r:id="rId16"/>
    <p:sldId id="262" r:id="rId17"/>
    <p:sldId id="277" r:id="rId18"/>
    <p:sldId id="264" r:id="rId19"/>
    <p:sldId id="258" r:id="rId20"/>
    <p:sldId id="286" r:id="rId21"/>
    <p:sldId id="287" r:id="rId22"/>
    <p:sldId id="291" r:id="rId23"/>
    <p:sldId id="292" r:id="rId24"/>
    <p:sldId id="293" r:id="rId25"/>
    <p:sldId id="294" r:id="rId26"/>
    <p:sldId id="296" r:id="rId27"/>
    <p:sldId id="319" r:id="rId28"/>
    <p:sldId id="313" r:id="rId29"/>
    <p:sldId id="325" r:id="rId30"/>
    <p:sldId id="318" r:id="rId31"/>
    <p:sldId id="326" r:id="rId32"/>
    <p:sldId id="320" r:id="rId33"/>
    <p:sldId id="302" r:id="rId34"/>
    <p:sldId id="324" r:id="rId35"/>
    <p:sldId id="312" r:id="rId36"/>
    <p:sldId id="289" r:id="rId37"/>
    <p:sldId id="261" r:id="rId38"/>
    <p:sldId id="314" r:id="rId39"/>
    <p:sldId id="315" r:id="rId40"/>
    <p:sldId id="316" r:id="rId41"/>
    <p:sldId id="317" r:id="rId42"/>
    <p:sldId id="299" r:id="rId43"/>
    <p:sldId id="288" r:id="rId44"/>
    <p:sldId id="263" r:id="rId45"/>
    <p:sldId id="321" r:id="rId46"/>
    <p:sldId id="322" r:id="rId47"/>
    <p:sldId id="323" r:id="rId48"/>
    <p:sldId id="269" r:id="rId49"/>
    <p:sldId id="27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659F020-D5AB-4F98-85C7-1E18A08ABEF9}">
          <p14:sldIdLst>
            <p14:sldId id="304"/>
            <p14:sldId id="305"/>
            <p14:sldId id="303"/>
            <p14:sldId id="306"/>
            <p14:sldId id="307"/>
            <p14:sldId id="308"/>
            <p14:sldId id="309"/>
            <p14:sldId id="310"/>
            <p14:sldId id="311"/>
            <p14:sldId id="330"/>
            <p14:sldId id="256"/>
            <p14:sldId id="284"/>
            <p14:sldId id="283"/>
            <p14:sldId id="329"/>
            <p14:sldId id="328"/>
            <p14:sldId id="262"/>
            <p14:sldId id="277"/>
            <p14:sldId id="264"/>
            <p14:sldId id="258"/>
            <p14:sldId id="286"/>
            <p14:sldId id="287"/>
            <p14:sldId id="291"/>
            <p14:sldId id="292"/>
            <p14:sldId id="293"/>
            <p14:sldId id="294"/>
            <p14:sldId id="296"/>
            <p14:sldId id="319"/>
            <p14:sldId id="313"/>
            <p14:sldId id="325"/>
            <p14:sldId id="318"/>
            <p14:sldId id="326"/>
            <p14:sldId id="320"/>
            <p14:sldId id="302"/>
            <p14:sldId id="324"/>
            <p14:sldId id="312"/>
            <p14:sldId id="289"/>
            <p14:sldId id="261"/>
            <p14:sldId id="314"/>
            <p14:sldId id="315"/>
            <p14:sldId id="316"/>
            <p14:sldId id="317"/>
            <p14:sldId id="299"/>
            <p14:sldId id="288"/>
            <p14:sldId id="263"/>
            <p14:sldId id="321"/>
            <p14:sldId id="322"/>
            <p14:sldId id="323"/>
            <p14:sldId id="269"/>
            <p14:sldId id="27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726A5E-0C45-4A7B-9AFD-DFCC01070688}" v="484" dt="2026-05-07T13:55:26.7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1" d="100"/>
          <a:sy n="121" d="100"/>
        </p:scale>
        <p:origin x="1776" y="7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CF9173-A6D3-4471-82DB-5A22495474ED}" type="datetimeFigureOut">
              <a:rPr lang="en-US" smtClean="0"/>
              <a:t>5/26/2026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F38E5-1A63-4969-B2D6-64C84208D187}" type="slidenum">
              <a:rPr lang="en-US" smtClean="0"/>
              <a:t>‹#›</a:t>
            </a:fld>
            <a:endParaRPr lang="en-US"/>
          </a:p>
        </p:txBody>
      </p:sp>
    </p:spTree>
    <p:extLst>
      <p:ext uri="{BB962C8B-B14F-4D97-AF65-F5344CB8AC3E}">
        <p14:creationId xmlns:p14="http://schemas.microsoft.com/office/powerpoint/2010/main" val="1904794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F38E5-1A63-4969-B2D6-64C84208D187}" type="slidenum">
              <a:rPr lang="en-US" smtClean="0"/>
              <a:t>13</a:t>
            </a:fld>
            <a:endParaRPr lang="en-US"/>
          </a:p>
        </p:txBody>
      </p:sp>
    </p:spTree>
    <p:extLst>
      <p:ext uri="{BB962C8B-B14F-4D97-AF65-F5344CB8AC3E}">
        <p14:creationId xmlns:p14="http://schemas.microsoft.com/office/powerpoint/2010/main" val="3622269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F38E5-1A63-4969-B2D6-64C84208D187}" type="slidenum">
              <a:rPr lang="en-US" smtClean="0"/>
              <a:t>15</a:t>
            </a:fld>
            <a:endParaRPr lang="en-US"/>
          </a:p>
        </p:txBody>
      </p:sp>
    </p:spTree>
    <p:extLst>
      <p:ext uri="{BB962C8B-B14F-4D97-AF65-F5344CB8AC3E}">
        <p14:creationId xmlns:p14="http://schemas.microsoft.com/office/powerpoint/2010/main" val="31364212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42D5559-D435-5144-A12A-B2C34E0BECE1}"/>
              </a:ext>
            </a:extLst>
          </p:cNvPr>
          <p:cNvSpPr>
            <a:spLocks noGrp="1"/>
          </p:cNvSpPr>
          <p:nvPr>
            <p:ph type="dt" sz="half" idx="10"/>
          </p:nvPr>
        </p:nvSpPr>
        <p:spPr/>
        <p:txBody>
          <a:bodyPr/>
          <a:lstStyle/>
          <a:p>
            <a:fld id="{56DD4F14-8D32-4CF1-8B20-6407C402D7B6}" type="datetimeFigureOut">
              <a:rPr lang="en-US" smtClean="0"/>
              <a:t>5/26/2026</a:t>
            </a:fld>
            <a:endParaRPr lang="en-US"/>
          </a:p>
        </p:txBody>
      </p:sp>
      <p:sp>
        <p:nvSpPr>
          <p:cNvPr id="5" name="Footer Placeholder 4">
            <a:extLst>
              <a:ext uri="{FF2B5EF4-FFF2-40B4-BE49-F238E27FC236}">
                <a16:creationId xmlns:a16="http://schemas.microsoft.com/office/drawing/2014/main" id="{9356D782-8D77-E080-D032-559BA92926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CF1CFB-9CA4-46DA-0010-098EDE83188B}"/>
              </a:ext>
            </a:extLst>
          </p:cNvPr>
          <p:cNvSpPr>
            <a:spLocks noGrp="1"/>
          </p:cNvSpPr>
          <p:nvPr>
            <p:ph type="sldNum" sz="quarter" idx="12"/>
          </p:nvPr>
        </p:nvSpPr>
        <p:spPr/>
        <p:txBody>
          <a:bodyPr/>
          <a:lstStyle/>
          <a:p>
            <a:fld id="{0A5F31B9-1784-416B-9F3F-C8FF09473A49}" type="slidenum">
              <a:rPr lang="en-US" smtClean="0"/>
              <a:t>‹#›</a:t>
            </a:fld>
            <a:endParaRPr lang="en-US"/>
          </a:p>
        </p:txBody>
      </p:sp>
      <p:pic>
        <p:nvPicPr>
          <p:cNvPr id="7" name="Picture 6" descr="A logo with a blue circle and text&#10;&#10;Description automatically generated with medium confidence">
            <a:extLst>
              <a:ext uri="{FF2B5EF4-FFF2-40B4-BE49-F238E27FC236}">
                <a16:creationId xmlns:a16="http://schemas.microsoft.com/office/drawing/2014/main" id="{5847865E-DC9B-75AA-4169-501410A0FB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21512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descr="A blue and yellow color palette&#10;&#10;Description automatically generated with medium confidence">
            <a:extLst>
              <a:ext uri="{FF2B5EF4-FFF2-40B4-BE49-F238E27FC236}">
                <a16:creationId xmlns:a16="http://schemas.microsoft.com/office/drawing/2014/main" id="{F9E7BB50-6265-9075-9897-84B6B47188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 name="Title 1">
            <a:extLst>
              <a:ext uri="{FF2B5EF4-FFF2-40B4-BE49-F238E27FC236}">
                <a16:creationId xmlns:a16="http://schemas.microsoft.com/office/drawing/2014/main" id="{3DD03B61-AA6A-5680-D6A3-9886AC871D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3272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6" name="Picture 5" descr="A blue background with circles&#10;&#10;Description automatically generated">
            <a:extLst>
              <a:ext uri="{FF2B5EF4-FFF2-40B4-BE49-F238E27FC236}">
                <a16:creationId xmlns:a16="http://schemas.microsoft.com/office/drawing/2014/main" id="{3FFD3FCA-E262-9186-E78E-32E73A03BC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925946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A logo on a white background&#10;&#10;Description automatically generated">
            <a:extLst>
              <a:ext uri="{FF2B5EF4-FFF2-40B4-BE49-F238E27FC236}">
                <a16:creationId xmlns:a16="http://schemas.microsoft.com/office/drawing/2014/main" id="{6D5AC6B7-F45F-A3CD-E530-9D29DA7A97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Tree>
    <p:extLst>
      <p:ext uri="{BB962C8B-B14F-4D97-AF65-F5344CB8AC3E}">
        <p14:creationId xmlns:p14="http://schemas.microsoft.com/office/powerpoint/2010/main" val="2658308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6" descr="A yellow and white pattern&#10;&#10;Description automatically generated">
            <a:extLst>
              <a:ext uri="{FF2B5EF4-FFF2-40B4-BE49-F238E27FC236}">
                <a16:creationId xmlns:a16="http://schemas.microsoft.com/office/drawing/2014/main" id="{E58A4298-816E-D806-5300-81D4968D4E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Tree>
    <p:extLst>
      <p:ext uri="{BB962C8B-B14F-4D97-AF65-F5344CB8AC3E}">
        <p14:creationId xmlns:p14="http://schemas.microsoft.com/office/powerpoint/2010/main" val="1690480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8" name="Picture 7" descr="A blue background with a pattern&#10;&#10;Description automatically generated">
            <a:extLst>
              <a:ext uri="{FF2B5EF4-FFF2-40B4-BE49-F238E27FC236}">
                <a16:creationId xmlns:a16="http://schemas.microsoft.com/office/drawing/2014/main" id="{3CA16362-294A-9FA5-F6F8-918D258D8A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90815" cy="6858000"/>
          </a:xfrm>
          <a:prstGeom prst="rect">
            <a:avLst/>
          </a:prstGeom>
        </p:spPr>
      </p:pic>
    </p:spTree>
    <p:extLst>
      <p:ext uri="{BB962C8B-B14F-4D97-AF65-F5344CB8AC3E}">
        <p14:creationId xmlns:p14="http://schemas.microsoft.com/office/powerpoint/2010/main" val="4275365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8" name="Picture 7" descr="A blue background with white text and a plant&#10;&#10;Description automatically generated">
            <a:extLst>
              <a:ext uri="{FF2B5EF4-FFF2-40B4-BE49-F238E27FC236}">
                <a16:creationId xmlns:a16="http://schemas.microsoft.com/office/drawing/2014/main" id="{A93C64C7-3DA8-1DDC-90A8-1341322236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Tree>
    <p:extLst>
      <p:ext uri="{BB962C8B-B14F-4D97-AF65-F5344CB8AC3E}">
        <p14:creationId xmlns:p14="http://schemas.microsoft.com/office/powerpoint/2010/main" val="1770340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descr="A yellow and white pattern&#10;&#10;Description automatically generated">
            <a:extLst>
              <a:ext uri="{FF2B5EF4-FFF2-40B4-BE49-F238E27FC236}">
                <a16:creationId xmlns:a16="http://schemas.microsoft.com/office/drawing/2014/main" id="{7F233E2C-E261-DBF1-E87C-4084C6579F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Tree>
    <p:extLst>
      <p:ext uri="{BB962C8B-B14F-4D97-AF65-F5344CB8AC3E}">
        <p14:creationId xmlns:p14="http://schemas.microsoft.com/office/powerpoint/2010/main" val="2394228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7" name="Picture 6" descr="A blue background with a pattern&#10;&#10;Description automatically generated">
            <a:extLst>
              <a:ext uri="{FF2B5EF4-FFF2-40B4-BE49-F238E27FC236}">
                <a16:creationId xmlns:a16="http://schemas.microsoft.com/office/drawing/2014/main" id="{AE9587AE-4503-9109-59B5-56015E16F8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Tree>
    <p:extLst>
      <p:ext uri="{BB962C8B-B14F-4D97-AF65-F5344CB8AC3E}">
        <p14:creationId xmlns:p14="http://schemas.microsoft.com/office/powerpoint/2010/main" val="2345840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 name="Picture 6" descr="A blue and white circle with a play button&#10;&#10;Description automatically generated">
            <a:extLst>
              <a:ext uri="{FF2B5EF4-FFF2-40B4-BE49-F238E27FC236}">
                <a16:creationId xmlns:a16="http://schemas.microsoft.com/office/drawing/2014/main" id="{20B1BD65-53F4-66E9-02F7-D2064645C3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Tree>
    <p:extLst>
      <p:ext uri="{BB962C8B-B14F-4D97-AF65-F5344CB8AC3E}">
        <p14:creationId xmlns:p14="http://schemas.microsoft.com/office/powerpoint/2010/main" val="4174275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7" name="Picture 6" descr="A yellow background with white text&#10;&#10;Description automatically generated">
            <a:extLst>
              <a:ext uri="{FF2B5EF4-FFF2-40B4-BE49-F238E27FC236}">
                <a16:creationId xmlns:a16="http://schemas.microsoft.com/office/drawing/2014/main" id="{C8274BF2-8C0E-E9D2-9D0C-5ECC435638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Tree>
    <p:extLst>
      <p:ext uri="{BB962C8B-B14F-4D97-AF65-F5344CB8AC3E}">
        <p14:creationId xmlns:p14="http://schemas.microsoft.com/office/powerpoint/2010/main" val="3217109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A white background with yellow text&#10;&#10;Description automatically generated">
            <a:extLst>
              <a:ext uri="{FF2B5EF4-FFF2-40B4-BE49-F238E27FC236}">
                <a16:creationId xmlns:a16="http://schemas.microsoft.com/office/drawing/2014/main" id="{8A1386FE-8F82-57A9-1882-FB42A7484C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9" y="0"/>
            <a:ext cx="12189291" cy="6858000"/>
          </a:xfrm>
          <a:prstGeom prst="rect">
            <a:avLst/>
          </a:prstGeom>
        </p:spPr>
      </p:pic>
      <p:sp>
        <p:nvSpPr>
          <p:cNvPr id="2" name="Title 1">
            <a:extLst>
              <a:ext uri="{FF2B5EF4-FFF2-40B4-BE49-F238E27FC236}">
                <a16:creationId xmlns:a16="http://schemas.microsoft.com/office/drawing/2014/main" id="{36C82F24-FC58-EE7F-B275-7CDFCC36C6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6E4888-0613-5416-B2BE-ABA5C62E04C2}"/>
              </a:ext>
            </a:extLst>
          </p:cNvPr>
          <p:cNvSpPr>
            <a:spLocks noGrp="1"/>
          </p:cNvSpPr>
          <p:nvPr>
            <p:ph idx="1"/>
          </p:nvPr>
        </p:nvSpPr>
        <p:spPr>
          <a:xfrm>
            <a:off x="838200" y="184785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2173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7" name="Picture 6" descr="A white background with blue and white text&#10;&#10;Description automatically generated">
            <a:extLst>
              <a:ext uri="{FF2B5EF4-FFF2-40B4-BE49-F238E27FC236}">
                <a16:creationId xmlns:a16="http://schemas.microsoft.com/office/drawing/2014/main" id="{4CC12978-6E7F-704A-EBCE-BA33CC432D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90815" cy="6858000"/>
          </a:xfrm>
          <a:prstGeom prst="rect">
            <a:avLst/>
          </a:prstGeom>
        </p:spPr>
      </p:pic>
      <p:sp>
        <p:nvSpPr>
          <p:cNvPr id="2" name="Title 1">
            <a:extLst>
              <a:ext uri="{FF2B5EF4-FFF2-40B4-BE49-F238E27FC236}">
                <a16:creationId xmlns:a16="http://schemas.microsoft.com/office/drawing/2014/main" id="{911C0E95-952D-70B6-2147-D4F70453536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9349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yellow and black text&#10;&#10;Description automatically generated with medium confidence">
            <a:extLst>
              <a:ext uri="{FF2B5EF4-FFF2-40B4-BE49-F238E27FC236}">
                <a16:creationId xmlns:a16="http://schemas.microsoft.com/office/drawing/2014/main" id="{05B56F3B-B9D0-62B7-62CC-166D0882A6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8" name="Title 1">
            <a:extLst>
              <a:ext uri="{FF2B5EF4-FFF2-40B4-BE49-F238E27FC236}">
                <a16:creationId xmlns:a16="http://schemas.microsoft.com/office/drawing/2014/main" id="{DCC0F1B0-9F6C-94E1-3354-87B91BCA344A}"/>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9" name="Content Placeholder 2">
            <a:extLst>
              <a:ext uri="{FF2B5EF4-FFF2-40B4-BE49-F238E27FC236}">
                <a16:creationId xmlns:a16="http://schemas.microsoft.com/office/drawing/2014/main" id="{54745ADF-2206-5F68-9636-6D3A0DDCF8C4}"/>
              </a:ext>
            </a:extLst>
          </p:cNvPr>
          <p:cNvSpPr>
            <a:spLocks noGrp="1"/>
          </p:cNvSpPr>
          <p:nvPr>
            <p:ph idx="1"/>
          </p:nvPr>
        </p:nvSpPr>
        <p:spPr>
          <a:xfrm>
            <a:off x="838200" y="184785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317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A blue and white background with a wheat symbol&#10;&#10;Description automatically generated">
            <a:extLst>
              <a:ext uri="{FF2B5EF4-FFF2-40B4-BE49-F238E27FC236}">
                <a16:creationId xmlns:a16="http://schemas.microsoft.com/office/drawing/2014/main" id="{8958560C-1C07-C788-E250-C6A6B4F61E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9291" cy="6858000"/>
          </a:xfrm>
          <a:prstGeom prst="rect">
            <a:avLst/>
          </a:prstGeom>
        </p:spPr>
      </p:pic>
      <p:sp>
        <p:nvSpPr>
          <p:cNvPr id="2" name="Title 1">
            <a:extLst>
              <a:ext uri="{FF2B5EF4-FFF2-40B4-BE49-F238E27FC236}">
                <a16:creationId xmlns:a16="http://schemas.microsoft.com/office/drawing/2014/main" id="{2B7F07E9-669D-653B-8FB5-0E1270BD4B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42038D-4BB8-F5A9-ECB5-50F34436AC10}"/>
              </a:ext>
            </a:extLst>
          </p:cNvPr>
          <p:cNvSpPr>
            <a:spLocks noGrp="1"/>
          </p:cNvSpPr>
          <p:nvPr>
            <p:ph sz="half" idx="1"/>
          </p:nvPr>
        </p:nvSpPr>
        <p:spPr>
          <a:xfrm>
            <a:off x="39858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504BA2-F274-2B65-3873-EB44978AAF97}"/>
              </a:ext>
            </a:extLst>
          </p:cNvPr>
          <p:cNvSpPr>
            <a:spLocks noGrp="1"/>
          </p:cNvSpPr>
          <p:nvPr>
            <p:ph sz="half" idx="2"/>
          </p:nvPr>
        </p:nvSpPr>
        <p:spPr>
          <a:xfrm>
            <a:off x="660302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123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A yellow and white background with a wheat symbol&#10;&#10;Description automatically generated">
            <a:extLst>
              <a:ext uri="{FF2B5EF4-FFF2-40B4-BE49-F238E27FC236}">
                <a16:creationId xmlns:a16="http://schemas.microsoft.com/office/drawing/2014/main" id="{0134C541-EE93-83F7-DF6A-ABCCC7FE88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 name="Title 1">
            <a:extLst>
              <a:ext uri="{FF2B5EF4-FFF2-40B4-BE49-F238E27FC236}">
                <a16:creationId xmlns:a16="http://schemas.microsoft.com/office/drawing/2014/main" id="{2C79382E-E55C-4989-4D12-287C7649C3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977480-6771-8DEB-798D-E55078046A2D}"/>
              </a:ext>
            </a:extLst>
          </p:cNvPr>
          <p:cNvSpPr>
            <a:spLocks noGrp="1"/>
          </p:cNvSpPr>
          <p:nvPr>
            <p:ph type="body" idx="1"/>
          </p:nvPr>
        </p:nvSpPr>
        <p:spPr>
          <a:xfrm>
            <a:off x="49688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6C4885-F091-D90B-BA5A-BF27441B8DDF}"/>
              </a:ext>
            </a:extLst>
          </p:cNvPr>
          <p:cNvSpPr>
            <a:spLocks noGrp="1"/>
          </p:cNvSpPr>
          <p:nvPr>
            <p:ph sz="half" idx="2"/>
          </p:nvPr>
        </p:nvSpPr>
        <p:spPr>
          <a:xfrm>
            <a:off x="48809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354249-DD99-14D2-FE8D-67A7C31606FD}"/>
              </a:ext>
            </a:extLst>
          </p:cNvPr>
          <p:cNvSpPr>
            <a:spLocks noGrp="1"/>
          </p:cNvSpPr>
          <p:nvPr>
            <p:ph type="body" sz="quarter" idx="3"/>
          </p:nvPr>
        </p:nvSpPr>
        <p:spPr>
          <a:xfrm>
            <a:off x="6638189"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9BD652-EFE0-DFBF-38AC-9804CC8725EA}"/>
              </a:ext>
            </a:extLst>
          </p:cNvPr>
          <p:cNvSpPr>
            <a:spLocks noGrp="1"/>
          </p:cNvSpPr>
          <p:nvPr>
            <p:ph sz="quarter" idx="4"/>
          </p:nvPr>
        </p:nvSpPr>
        <p:spPr>
          <a:xfrm>
            <a:off x="6646985"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181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 yellow and white rectangle&#10;&#10;Description automatically generated">
            <a:extLst>
              <a:ext uri="{FF2B5EF4-FFF2-40B4-BE49-F238E27FC236}">
                <a16:creationId xmlns:a16="http://schemas.microsoft.com/office/drawing/2014/main" id="{FF075626-80A4-161F-A746-8B731B1E5D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 name="Title 1">
            <a:extLst>
              <a:ext uri="{FF2B5EF4-FFF2-40B4-BE49-F238E27FC236}">
                <a16:creationId xmlns:a16="http://schemas.microsoft.com/office/drawing/2014/main" id="{C1C2D4E4-F9A9-C89C-C381-0B6AA378ED1B}"/>
              </a:ext>
            </a:extLst>
          </p:cNvPr>
          <p:cNvSpPr>
            <a:spLocks noGrp="1"/>
          </p:cNvSpPr>
          <p:nvPr>
            <p:ph type="title"/>
          </p:nvPr>
        </p:nvSpPr>
        <p:spPr>
          <a:xfrm>
            <a:off x="838200" y="154113"/>
            <a:ext cx="10515600" cy="1325563"/>
          </a:xfrm>
        </p:spPr>
        <p:txBody>
          <a:bodyPr/>
          <a:lstStyle/>
          <a:p>
            <a:r>
              <a:rPr lang="en-US"/>
              <a:t>Click to edit Master title style</a:t>
            </a:r>
          </a:p>
        </p:txBody>
      </p:sp>
    </p:spTree>
    <p:extLst>
      <p:ext uri="{BB962C8B-B14F-4D97-AF65-F5344CB8AC3E}">
        <p14:creationId xmlns:p14="http://schemas.microsoft.com/office/powerpoint/2010/main" val="914638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descr="A white and blue rectangle with a black border&#10;&#10;Description automatically generated">
            <a:extLst>
              <a:ext uri="{FF2B5EF4-FFF2-40B4-BE49-F238E27FC236}">
                <a16:creationId xmlns:a16="http://schemas.microsoft.com/office/drawing/2014/main" id="{74C5CF49-20C4-29E0-2EE6-8F83B0DA51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6" name="Title 1">
            <a:extLst>
              <a:ext uri="{FF2B5EF4-FFF2-40B4-BE49-F238E27FC236}">
                <a16:creationId xmlns:a16="http://schemas.microsoft.com/office/drawing/2014/main" id="{5B34BBE5-2631-B893-902F-4DC5EAE9A628}"/>
              </a:ext>
            </a:extLst>
          </p:cNvPr>
          <p:cNvSpPr>
            <a:spLocks noGrp="1"/>
          </p:cNvSpPr>
          <p:nvPr>
            <p:ph type="title"/>
          </p:nvPr>
        </p:nvSpPr>
        <p:spPr>
          <a:xfrm>
            <a:off x="838200" y="154113"/>
            <a:ext cx="10515600"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842526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descr="A blue and white rectangle&#10;&#10;Description automatically generated">
            <a:extLst>
              <a:ext uri="{FF2B5EF4-FFF2-40B4-BE49-F238E27FC236}">
                <a16:creationId xmlns:a16="http://schemas.microsoft.com/office/drawing/2014/main" id="{4EDFC500-DE3E-E878-1E52-D1EF274B27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9" name="Title 1">
            <a:extLst>
              <a:ext uri="{FF2B5EF4-FFF2-40B4-BE49-F238E27FC236}">
                <a16:creationId xmlns:a16="http://schemas.microsoft.com/office/drawing/2014/main" id="{D42D2AF0-9854-3C9D-F5F0-C4529EFADE75}"/>
              </a:ext>
            </a:extLst>
          </p:cNvPr>
          <p:cNvSpPr>
            <a:spLocks noGrp="1"/>
          </p:cNvSpPr>
          <p:nvPr>
            <p:ph type="title"/>
          </p:nvPr>
        </p:nvSpPr>
        <p:spPr>
          <a:xfrm>
            <a:off x="838200" y="154113"/>
            <a:ext cx="10515600"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15156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descr="A blue background with yellow and white symbols&#10;&#10;Description automatically generated">
            <a:extLst>
              <a:ext uri="{FF2B5EF4-FFF2-40B4-BE49-F238E27FC236}">
                <a16:creationId xmlns:a16="http://schemas.microsoft.com/office/drawing/2014/main" id="{1A9941E2-D2A6-F692-1380-474EBA5651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Tree>
    <p:extLst>
      <p:ext uri="{BB962C8B-B14F-4D97-AF65-F5344CB8AC3E}">
        <p14:creationId xmlns:p14="http://schemas.microsoft.com/office/powerpoint/2010/main" val="3868298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508E5A-58FD-A534-D681-B2F071FD3B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D1DA88-B23E-7523-B721-B518559789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BE4711-51DE-90A2-E75E-34B579477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6DD4F14-8D32-4CF1-8B20-6407C402D7B6}" type="datetimeFigureOut">
              <a:rPr lang="en-US" smtClean="0"/>
              <a:t>5/26/2026</a:t>
            </a:fld>
            <a:endParaRPr lang="en-US"/>
          </a:p>
        </p:txBody>
      </p:sp>
      <p:sp>
        <p:nvSpPr>
          <p:cNvPr id="5" name="Footer Placeholder 4">
            <a:extLst>
              <a:ext uri="{FF2B5EF4-FFF2-40B4-BE49-F238E27FC236}">
                <a16:creationId xmlns:a16="http://schemas.microsoft.com/office/drawing/2014/main" id="{B594EBF2-511B-A465-6648-5844962D99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5725F6A-58AA-C00A-686D-09E0319664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5F31B9-1784-416B-9F3F-C8FF09473A49}" type="slidenum">
              <a:rPr lang="en-US" smtClean="0"/>
              <a:t>‹#›</a:t>
            </a:fld>
            <a:endParaRPr lang="en-US"/>
          </a:p>
        </p:txBody>
      </p:sp>
    </p:spTree>
    <p:extLst>
      <p:ext uri="{BB962C8B-B14F-4D97-AF65-F5344CB8AC3E}">
        <p14:creationId xmlns:p14="http://schemas.microsoft.com/office/powerpoint/2010/main" val="2801059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75" r:id="rId10"/>
    <p:sldLayoutId id="214748367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7" r:id="rId19"/>
    <p:sldLayoutId id="2147483674"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8.svg"/><Relationship Id="rId5" Type="http://schemas.openxmlformats.org/officeDocument/2006/relationships/image" Target="../media/image37.svg"/><Relationship Id="rId4" Type="http://schemas.openxmlformats.org/officeDocument/2006/relationships/image" Target="../media/image36.svg"/></Relationships>
</file>

<file path=ppt/slides/_rels/slide1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sv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sv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greatplainsfoodbank-my.sharepoint.com/:p:/g/personal/jlacoursiere_greatplainsfoodbank_org/IQAFF_3EcaQcQ695jxfz6cMfAcPZU1EeuL_UdgR9QTYI5sg?e=prM19d"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hyperlink" Target="https://forms.cloud.microsoft/Pages/ResponsePage.aspx?id=SJ2kRyKXFU2IXcBoeUrXMgruZ0sTZStGkXitREnFdstUMzFGTUhRSjFIUFVUVzlCUThMUkdWOTZGSy4u" TargetMode="Externa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hyperlink" Target="mailto:pjabas@greatplainsfoodbank.org" TargetMode="Externa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6.jpeg"/><Relationship Id="rId1" Type="http://schemas.openxmlformats.org/officeDocument/2006/relationships/slideLayout" Target="../slideLayouts/slideLayout10.xml"/><Relationship Id="rId5" Type="http://schemas.openxmlformats.org/officeDocument/2006/relationships/hyperlink" Target="mailto:afinke@greatplainsfoodbank.org" TargetMode="External"/><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hyperlink" Target="mailto:kbeck@greatplainsfoodbank.org" TargetMode="External"/><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svg"/><Relationship Id="rId2" Type="http://schemas.openxmlformats.org/officeDocument/2006/relationships/image" Target="../media/image23.jpeg"/><Relationship Id="rId1" Type="http://schemas.openxmlformats.org/officeDocument/2006/relationships/slideLayout" Target="../slideLayouts/slideLayout10.xml"/><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hyperlink" Target="mailto:lstone@greatplainsfoodbank.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mailto:jlacoursiere@greatplainsfoodbank.org" TargetMode="External"/><Relationship Id="rId1" Type="http://schemas.openxmlformats.org/officeDocument/2006/relationships/slideLayout" Target="../slideLayouts/slideLayout10.xml"/><Relationship Id="rId5" Type="http://schemas.openxmlformats.org/officeDocument/2006/relationships/image" Target="../media/image33.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18D21-A523-53F0-9AB0-37753FD7F16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6562D6F-FBD9-ED9C-8D51-1BD52D09BB09}"/>
              </a:ext>
            </a:extLst>
          </p:cNvPr>
          <p:cNvSpPr txBox="1"/>
          <p:nvPr/>
        </p:nvSpPr>
        <p:spPr>
          <a:xfrm>
            <a:off x="370743" y="2552404"/>
            <a:ext cx="5727032" cy="1754326"/>
          </a:xfrm>
          <a:prstGeom prst="rect">
            <a:avLst/>
          </a:prstGeom>
          <a:noFill/>
        </p:spPr>
        <p:txBody>
          <a:bodyPr wrap="square" lIns="91440" tIns="45720" rIns="91440" bIns="45720" rtlCol="0" anchor="t">
            <a:spAutoFit/>
          </a:bodyPr>
          <a:lstStyle/>
          <a:p>
            <a:pPr algn="ctr"/>
            <a:r>
              <a:rPr lang="en-US" sz="3600" b="1">
                <a:solidFill>
                  <a:schemeClr val="bg1"/>
                </a:solidFill>
              </a:rPr>
              <a:t>Welcome to the 2026 Great Plains Food Bank Annual Convening</a:t>
            </a:r>
          </a:p>
        </p:txBody>
      </p:sp>
    </p:spTree>
    <p:extLst>
      <p:ext uri="{BB962C8B-B14F-4D97-AF65-F5344CB8AC3E}">
        <p14:creationId xmlns:p14="http://schemas.microsoft.com/office/powerpoint/2010/main" val="2792357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79768-3117-202A-FDBC-4E7A7C82CBE9}"/>
              </a:ext>
            </a:extLst>
          </p:cNvPr>
          <p:cNvSpPr>
            <a:spLocks noGrp="1"/>
          </p:cNvSpPr>
          <p:nvPr>
            <p:ph type="title"/>
          </p:nvPr>
        </p:nvSpPr>
        <p:spPr>
          <a:xfrm>
            <a:off x="289303" y="365125"/>
            <a:ext cx="11503615" cy="1351393"/>
          </a:xfrm>
        </p:spPr>
        <p:txBody>
          <a:bodyPr/>
          <a:lstStyle/>
          <a:p>
            <a:r>
              <a:rPr lang="en-US"/>
              <a:t>Great Plains Food Bank Full Team Picture</a:t>
            </a:r>
          </a:p>
        </p:txBody>
      </p:sp>
      <p:pic>
        <p:nvPicPr>
          <p:cNvPr id="3" name="Picture 2" descr="A group of people posing for a photo&#10;&#10;AI-generated content may be incorrect.">
            <a:extLst>
              <a:ext uri="{FF2B5EF4-FFF2-40B4-BE49-F238E27FC236}">
                <a16:creationId xmlns:a16="http://schemas.microsoft.com/office/drawing/2014/main" id="{2E12B676-8916-287F-C557-9534D08F4063}"/>
              </a:ext>
            </a:extLst>
          </p:cNvPr>
          <p:cNvPicPr>
            <a:picLocks noChangeAspect="1"/>
          </p:cNvPicPr>
          <p:nvPr/>
        </p:nvPicPr>
        <p:blipFill>
          <a:blip r:embed="rId2"/>
          <a:stretch>
            <a:fillRect/>
          </a:stretch>
        </p:blipFill>
        <p:spPr>
          <a:xfrm>
            <a:off x="2460356" y="1523434"/>
            <a:ext cx="7006526" cy="4669995"/>
          </a:xfrm>
          <a:prstGeom prst="rect">
            <a:avLst/>
          </a:prstGeom>
        </p:spPr>
      </p:pic>
    </p:spTree>
    <p:extLst>
      <p:ext uri="{BB962C8B-B14F-4D97-AF65-F5344CB8AC3E}">
        <p14:creationId xmlns:p14="http://schemas.microsoft.com/office/powerpoint/2010/main" val="1080433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EB19BA-5C1E-652A-01B1-F2C3360A714F}"/>
              </a:ext>
            </a:extLst>
          </p:cNvPr>
          <p:cNvSpPr txBox="1"/>
          <p:nvPr/>
        </p:nvSpPr>
        <p:spPr>
          <a:xfrm>
            <a:off x="1911096" y="2880360"/>
            <a:ext cx="4398264" cy="1077218"/>
          </a:xfrm>
          <a:prstGeom prst="rect">
            <a:avLst/>
          </a:prstGeom>
          <a:noFill/>
        </p:spPr>
        <p:txBody>
          <a:bodyPr wrap="square" rtlCol="0">
            <a:spAutoFit/>
          </a:bodyPr>
          <a:lstStyle/>
          <a:p>
            <a:pPr algn="ctr"/>
            <a:r>
              <a:rPr lang="en-US" sz="3200" b="1"/>
              <a:t>Programs &amp; Partner Network Updates </a:t>
            </a:r>
          </a:p>
        </p:txBody>
      </p:sp>
    </p:spTree>
    <p:extLst>
      <p:ext uri="{BB962C8B-B14F-4D97-AF65-F5344CB8AC3E}">
        <p14:creationId xmlns:p14="http://schemas.microsoft.com/office/powerpoint/2010/main" val="1288751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2FB2E-9D25-20C0-D704-09381258E755}"/>
              </a:ext>
            </a:extLst>
          </p:cNvPr>
          <p:cNvSpPr>
            <a:spLocks noGrp="1"/>
          </p:cNvSpPr>
          <p:nvPr>
            <p:ph type="title"/>
          </p:nvPr>
        </p:nvSpPr>
        <p:spPr/>
        <p:txBody>
          <a:bodyPr/>
          <a:lstStyle/>
          <a:p>
            <a:r>
              <a:rPr lang="en-US"/>
              <a:t>Agency Support Staff</a:t>
            </a:r>
          </a:p>
        </p:txBody>
      </p:sp>
      <p:sp>
        <p:nvSpPr>
          <p:cNvPr id="3" name="Text Placeholder 2">
            <a:extLst>
              <a:ext uri="{FF2B5EF4-FFF2-40B4-BE49-F238E27FC236}">
                <a16:creationId xmlns:a16="http://schemas.microsoft.com/office/drawing/2014/main" id="{E40C477A-E7A3-D2E8-2F9F-89B779646C1D}"/>
              </a:ext>
            </a:extLst>
          </p:cNvPr>
          <p:cNvSpPr>
            <a:spLocks noGrp="1"/>
          </p:cNvSpPr>
          <p:nvPr>
            <p:ph type="body" idx="1"/>
          </p:nvPr>
        </p:nvSpPr>
        <p:spPr>
          <a:xfrm>
            <a:off x="472347" y="1413433"/>
            <a:ext cx="5150666" cy="474959"/>
          </a:xfrm>
        </p:spPr>
        <p:txBody>
          <a:bodyPr>
            <a:normAutofit/>
          </a:bodyPr>
          <a:lstStyle/>
          <a:p>
            <a:r>
              <a:rPr lang="en-US" sz="2000"/>
              <a:t>Partner Network Specialist:</a:t>
            </a:r>
          </a:p>
        </p:txBody>
      </p:sp>
      <p:sp>
        <p:nvSpPr>
          <p:cNvPr id="4" name="Content Placeholder 3">
            <a:extLst>
              <a:ext uri="{FF2B5EF4-FFF2-40B4-BE49-F238E27FC236}">
                <a16:creationId xmlns:a16="http://schemas.microsoft.com/office/drawing/2014/main" id="{8DFD8D1E-25C2-A695-8EA6-EDD114F78255}"/>
              </a:ext>
            </a:extLst>
          </p:cNvPr>
          <p:cNvSpPr>
            <a:spLocks noGrp="1"/>
          </p:cNvSpPr>
          <p:nvPr>
            <p:ph sz="half" idx="2"/>
          </p:nvPr>
        </p:nvSpPr>
        <p:spPr>
          <a:xfrm>
            <a:off x="837052" y="1949599"/>
            <a:ext cx="5157787" cy="3684588"/>
          </a:xfrm>
        </p:spPr>
        <p:txBody>
          <a:bodyPr vert="horz" lIns="91440" tIns="45720" rIns="91440" bIns="45720" rtlCol="0" anchor="t">
            <a:normAutofit fontScale="85000" lnSpcReduction="20000"/>
          </a:bodyPr>
          <a:lstStyle/>
          <a:p>
            <a:r>
              <a:rPr lang="en-US"/>
              <a:t>Capacity Building</a:t>
            </a:r>
          </a:p>
          <a:p>
            <a:pPr lvl="1"/>
            <a:r>
              <a:rPr lang="en-US"/>
              <a:t>Infrastructure Requests</a:t>
            </a:r>
          </a:p>
          <a:p>
            <a:pPr lvl="1"/>
            <a:r>
              <a:rPr lang="en-US"/>
              <a:t>Best Practices</a:t>
            </a:r>
          </a:p>
          <a:p>
            <a:r>
              <a:rPr lang="en-US"/>
              <a:t>Onboarding Agencies</a:t>
            </a:r>
          </a:p>
          <a:p>
            <a:pPr lvl="1"/>
            <a:r>
              <a:rPr lang="en-US"/>
              <a:t>Resources </a:t>
            </a:r>
          </a:p>
          <a:p>
            <a:pPr lvl="1"/>
            <a:r>
              <a:rPr lang="en-US"/>
              <a:t>Start-up of Agency Partnership</a:t>
            </a:r>
          </a:p>
          <a:p>
            <a:pPr>
              <a:buFont typeface="Arial"/>
              <a:buChar char="•"/>
            </a:pPr>
            <a:r>
              <a:rPr lang="en-US"/>
              <a:t>Resources and Training</a:t>
            </a:r>
          </a:p>
          <a:p>
            <a:pPr lvl="1">
              <a:buFont typeface="Arial"/>
              <a:buChar char="•"/>
            </a:pPr>
            <a:r>
              <a:rPr lang="en-US"/>
              <a:t>Toolkits and print-outs</a:t>
            </a:r>
          </a:p>
          <a:p>
            <a:pPr lvl="1">
              <a:buFont typeface="Arial"/>
              <a:buChar char="•"/>
            </a:pPr>
            <a:r>
              <a:rPr lang="en-US"/>
              <a:t>Leah's Pantry Training coordination</a:t>
            </a:r>
          </a:p>
          <a:p>
            <a:pPr lvl="1">
              <a:buFont typeface="Arial"/>
              <a:buChar char="•"/>
            </a:pPr>
            <a:r>
              <a:rPr lang="en-US"/>
              <a:t>County Informational Resources</a:t>
            </a:r>
          </a:p>
        </p:txBody>
      </p:sp>
      <p:sp>
        <p:nvSpPr>
          <p:cNvPr id="5" name="Text Placeholder 4">
            <a:extLst>
              <a:ext uri="{FF2B5EF4-FFF2-40B4-BE49-F238E27FC236}">
                <a16:creationId xmlns:a16="http://schemas.microsoft.com/office/drawing/2014/main" id="{9A27CFE6-D835-4791-F25B-512CD1D0582F}"/>
              </a:ext>
            </a:extLst>
          </p:cNvPr>
          <p:cNvSpPr>
            <a:spLocks noGrp="1"/>
          </p:cNvSpPr>
          <p:nvPr>
            <p:ph type="body" sz="quarter" idx="3"/>
          </p:nvPr>
        </p:nvSpPr>
        <p:spPr>
          <a:xfrm>
            <a:off x="6249298" y="1413433"/>
            <a:ext cx="5646565" cy="472517"/>
          </a:xfrm>
        </p:spPr>
        <p:txBody>
          <a:bodyPr>
            <a:normAutofit/>
          </a:bodyPr>
          <a:lstStyle/>
          <a:p>
            <a:r>
              <a:rPr lang="en-US" sz="2000"/>
              <a:t>Programs &amp; Operations Compliance Manager:</a:t>
            </a:r>
          </a:p>
        </p:txBody>
      </p:sp>
      <p:sp>
        <p:nvSpPr>
          <p:cNvPr id="6" name="Content Placeholder 5">
            <a:extLst>
              <a:ext uri="{FF2B5EF4-FFF2-40B4-BE49-F238E27FC236}">
                <a16:creationId xmlns:a16="http://schemas.microsoft.com/office/drawing/2014/main" id="{A85406DB-0434-43D6-25CB-A23E832BA194}"/>
              </a:ext>
            </a:extLst>
          </p:cNvPr>
          <p:cNvSpPr>
            <a:spLocks noGrp="1"/>
          </p:cNvSpPr>
          <p:nvPr>
            <p:ph sz="quarter" idx="4"/>
          </p:nvPr>
        </p:nvSpPr>
        <p:spPr>
          <a:xfrm>
            <a:off x="6708586" y="1951595"/>
            <a:ext cx="5183188" cy="3684588"/>
          </a:xfrm>
        </p:spPr>
        <p:txBody>
          <a:bodyPr vert="horz" lIns="91440" tIns="45720" rIns="91440" bIns="45720" rtlCol="0" anchor="t">
            <a:normAutofit fontScale="85000" lnSpcReduction="20000"/>
          </a:bodyPr>
          <a:lstStyle/>
          <a:p>
            <a:r>
              <a:rPr lang="en-US"/>
              <a:t>Programs/Regulatory Compliance</a:t>
            </a:r>
          </a:p>
          <a:p>
            <a:pPr lvl="1">
              <a:buFont typeface="Courier New" panose="020B0604020202020204" pitchFamily="34" charset="0"/>
              <a:buChar char="o"/>
            </a:pPr>
            <a:r>
              <a:rPr lang="en-US"/>
              <a:t>Agreements</a:t>
            </a:r>
          </a:p>
          <a:p>
            <a:pPr lvl="1">
              <a:buFont typeface="Courier New,monospace" panose="020B0604020202020204" pitchFamily="34" charset="0"/>
              <a:buChar char="o"/>
            </a:pPr>
            <a:r>
              <a:rPr lang="en-US"/>
              <a:t>Records</a:t>
            </a:r>
          </a:p>
          <a:p>
            <a:pPr lvl="1">
              <a:buFont typeface="Courier New,monospace" panose="020B0604020202020204" pitchFamily="34" charset="0"/>
              <a:buChar char="o"/>
            </a:pPr>
            <a:r>
              <a:rPr lang="en-US"/>
              <a:t>Compliance Site Visit</a:t>
            </a:r>
          </a:p>
          <a:p>
            <a:pPr lvl="1">
              <a:buFont typeface="Courier New" panose="020B0604020202020204" pitchFamily="34" charset="0"/>
              <a:buChar char="o"/>
            </a:pPr>
            <a:r>
              <a:rPr lang="en-US"/>
              <a:t>Training</a:t>
            </a:r>
          </a:p>
          <a:p>
            <a:pPr lvl="2">
              <a:buFont typeface="Wingdings" panose="020B0604020202020204" pitchFamily="34" charset="0"/>
              <a:buChar char="§"/>
            </a:pPr>
            <a:r>
              <a:rPr lang="en-US"/>
              <a:t>Civil Rights/Bill of Rights</a:t>
            </a:r>
          </a:p>
          <a:p>
            <a:pPr lvl="2">
              <a:buFont typeface="Wingdings" panose="020B0604020202020204" pitchFamily="34" charset="0"/>
              <a:buChar char="§"/>
            </a:pPr>
            <a:r>
              <a:rPr lang="en-US"/>
              <a:t>ServSafe FHFB or FPM</a:t>
            </a:r>
          </a:p>
          <a:p>
            <a:r>
              <a:rPr lang="en-US"/>
              <a:t>Food Safety Support</a:t>
            </a:r>
          </a:p>
          <a:p>
            <a:pPr lvl="1">
              <a:buFont typeface="Courier New" panose="020B0604020202020204" pitchFamily="34" charset="0"/>
              <a:buChar char="o"/>
            </a:pPr>
            <a:r>
              <a:rPr lang="en-US"/>
              <a:t>Sanitation</a:t>
            </a:r>
          </a:p>
          <a:p>
            <a:pPr lvl="1">
              <a:buFont typeface="Courier New" panose="020B0604020202020204" pitchFamily="34" charset="0"/>
              <a:buChar char="o"/>
            </a:pPr>
            <a:r>
              <a:rPr lang="en-US"/>
              <a:t>Pest Control</a:t>
            </a:r>
          </a:p>
          <a:p>
            <a:pPr lvl="1">
              <a:buFont typeface="Courier New" panose="020B0604020202020204" pitchFamily="34" charset="0"/>
              <a:buChar char="o"/>
            </a:pPr>
            <a:r>
              <a:rPr lang="en-US"/>
              <a:t>Shelf-life</a:t>
            </a:r>
          </a:p>
          <a:p>
            <a:pPr lvl="1">
              <a:buFont typeface="Courier New" panose="020B0604020202020204" pitchFamily="34" charset="0"/>
              <a:buChar char="o"/>
            </a:pPr>
            <a:r>
              <a:rPr lang="en-US"/>
              <a:t>Pantry &amp; Meal Site Best Practices</a:t>
            </a:r>
          </a:p>
          <a:p>
            <a:pPr lvl="2">
              <a:buFont typeface="Wingdings" panose="020B0604020202020204" pitchFamily="34" charset="0"/>
              <a:buChar char="§"/>
            </a:pPr>
            <a:endParaRPr lang="en-US"/>
          </a:p>
          <a:p>
            <a:pPr marL="914400" lvl="2" indent="0">
              <a:buNone/>
            </a:pPr>
            <a:endParaRPr lang="en-US"/>
          </a:p>
        </p:txBody>
      </p:sp>
    </p:spTree>
    <p:extLst>
      <p:ext uri="{BB962C8B-B14F-4D97-AF65-F5344CB8AC3E}">
        <p14:creationId xmlns:p14="http://schemas.microsoft.com/office/powerpoint/2010/main" val="1539244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AE2E0-BC22-5A0B-42C1-8F4CDEDBFF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EBEB7D-C949-EBE0-635B-97B640A482EC}"/>
              </a:ext>
            </a:extLst>
          </p:cNvPr>
          <p:cNvSpPr>
            <a:spLocks noGrp="1"/>
          </p:cNvSpPr>
          <p:nvPr>
            <p:ph type="title" idx="4294967295"/>
          </p:nvPr>
        </p:nvSpPr>
        <p:spPr>
          <a:xfrm>
            <a:off x="838200" y="304470"/>
            <a:ext cx="10515600" cy="811213"/>
          </a:xfrm>
        </p:spPr>
        <p:txBody>
          <a:bodyPr vert="horz" lIns="91440" tIns="45720" rIns="91440" bIns="45720" rtlCol="0" anchor="ctr">
            <a:noAutofit/>
          </a:bodyPr>
          <a:lstStyle/>
          <a:p>
            <a:r>
              <a:rPr lang="en-US" sz="3600" b="1"/>
              <a:t>Programs &amp; Operations Compliance Manager</a:t>
            </a:r>
          </a:p>
        </p:txBody>
      </p:sp>
      <p:pic>
        <p:nvPicPr>
          <p:cNvPr id="4" name="Graphic 3" descr="Checkbox Checked with solid fill">
            <a:extLst>
              <a:ext uri="{FF2B5EF4-FFF2-40B4-BE49-F238E27FC236}">
                <a16:creationId xmlns:a16="http://schemas.microsoft.com/office/drawing/2014/main" id="{26C1C0FB-DCA7-62D8-1EBB-CCE5B9FE9C5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76400" y="1139826"/>
            <a:ext cx="914400" cy="914400"/>
          </a:xfrm>
          <a:prstGeom prst="rect">
            <a:avLst/>
          </a:prstGeom>
        </p:spPr>
      </p:pic>
      <p:pic>
        <p:nvPicPr>
          <p:cNvPr id="8" name="Graphic 7" descr="Lights On with solid fill">
            <a:extLst>
              <a:ext uri="{FF2B5EF4-FFF2-40B4-BE49-F238E27FC236}">
                <a16:creationId xmlns:a16="http://schemas.microsoft.com/office/drawing/2014/main" id="{D9C04418-E375-07C5-79CB-8DF59FC4F32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042670" y="1115683"/>
            <a:ext cx="914400" cy="914400"/>
          </a:xfrm>
          <a:prstGeom prst="rect">
            <a:avLst/>
          </a:prstGeom>
        </p:spPr>
      </p:pic>
      <p:pic>
        <p:nvPicPr>
          <p:cNvPr id="10" name="Graphic 9" descr="Clipboard with solid fill">
            <a:extLst>
              <a:ext uri="{FF2B5EF4-FFF2-40B4-BE49-F238E27FC236}">
                <a16:creationId xmlns:a16="http://schemas.microsoft.com/office/drawing/2014/main" id="{908FAE5B-E2B9-6FE9-C1CD-A207F2F4864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45060" y="1115683"/>
            <a:ext cx="914400" cy="914400"/>
          </a:xfrm>
          <a:prstGeom prst="rect">
            <a:avLst/>
          </a:prstGeom>
        </p:spPr>
      </p:pic>
      <p:pic>
        <p:nvPicPr>
          <p:cNvPr id="12" name="Graphic 11" descr="Handshake with solid fill">
            <a:extLst>
              <a:ext uri="{FF2B5EF4-FFF2-40B4-BE49-F238E27FC236}">
                <a16:creationId xmlns:a16="http://schemas.microsoft.com/office/drawing/2014/main" id="{0CCAFBEF-8526-3881-3364-C3654B15F10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685337" y="1139826"/>
            <a:ext cx="914400" cy="914400"/>
          </a:xfrm>
          <a:prstGeom prst="rect">
            <a:avLst/>
          </a:prstGeom>
        </p:spPr>
      </p:pic>
      <p:sp>
        <p:nvSpPr>
          <p:cNvPr id="15" name="TextBox 14">
            <a:extLst>
              <a:ext uri="{FF2B5EF4-FFF2-40B4-BE49-F238E27FC236}">
                <a16:creationId xmlns:a16="http://schemas.microsoft.com/office/drawing/2014/main" id="{1AA452EA-577D-AFA2-8569-B77E468C4A27}"/>
              </a:ext>
            </a:extLst>
          </p:cNvPr>
          <p:cNvSpPr txBox="1"/>
          <p:nvPr/>
        </p:nvSpPr>
        <p:spPr>
          <a:xfrm>
            <a:off x="901700" y="2221628"/>
            <a:ext cx="10388600" cy="2862322"/>
          </a:xfrm>
          <a:prstGeom prst="rect">
            <a:avLst/>
          </a:prstGeom>
          <a:noFill/>
        </p:spPr>
        <p:txBody>
          <a:bodyPr wrap="square">
            <a:spAutoFit/>
          </a:bodyPr>
          <a:lstStyle/>
          <a:p>
            <a:pPr>
              <a:buNone/>
            </a:pPr>
            <a:r>
              <a:rPr lang="en-US" sz="2000" b="1"/>
              <a:t>Supporting safe, compliant, and effective food distribution through:</a:t>
            </a:r>
            <a:endParaRPr lang="en-US" sz="2000"/>
          </a:p>
          <a:p>
            <a:pPr lvl="1">
              <a:buFont typeface="Arial" panose="020B0604020202020204" pitchFamily="34" charset="0"/>
              <a:buChar char="•"/>
            </a:pPr>
            <a:r>
              <a:rPr lang="en-US" sz="2000"/>
              <a:t>Food safety leadership and training </a:t>
            </a:r>
          </a:p>
          <a:p>
            <a:pPr lvl="1">
              <a:buFont typeface="Arial" panose="020B0604020202020204" pitchFamily="34" charset="0"/>
              <a:buChar char="•"/>
            </a:pPr>
            <a:r>
              <a:rPr lang="en-US" sz="2000"/>
              <a:t>Partner support and program compliance </a:t>
            </a:r>
          </a:p>
          <a:p>
            <a:pPr lvl="1">
              <a:buFont typeface="Arial" panose="020B0604020202020204" pitchFamily="34" charset="0"/>
              <a:buChar char="•"/>
            </a:pPr>
            <a:r>
              <a:rPr lang="en-US" sz="2000"/>
              <a:t>Agency onboarding and education </a:t>
            </a:r>
          </a:p>
          <a:p>
            <a:pPr lvl="1">
              <a:buFont typeface="Arial" panose="020B0604020202020204" pitchFamily="34" charset="0"/>
              <a:buChar char="•"/>
            </a:pPr>
            <a:r>
              <a:rPr lang="en-US" sz="2000"/>
              <a:t>Process improvement and documentation systems </a:t>
            </a:r>
          </a:p>
          <a:p>
            <a:pPr>
              <a:buFont typeface="Arial" panose="020B0604020202020204" pitchFamily="34" charset="0"/>
              <a:buChar char="•"/>
            </a:pPr>
            <a:endParaRPr lang="en-US" sz="2000"/>
          </a:p>
          <a:p>
            <a:pPr>
              <a:buNone/>
            </a:pPr>
            <a:r>
              <a:rPr lang="en-US" sz="2000" b="1"/>
              <a:t>My Goal:</a:t>
            </a:r>
            <a:br>
              <a:rPr lang="en-US" sz="2000"/>
            </a:br>
            <a:r>
              <a:rPr lang="en-US" sz="2000"/>
              <a:t>Help partners and programs understand requirements, implement best practices, and build strong systems that support safe food access.</a:t>
            </a:r>
          </a:p>
        </p:txBody>
      </p:sp>
    </p:spTree>
    <p:extLst>
      <p:ext uri="{BB962C8B-B14F-4D97-AF65-F5344CB8AC3E}">
        <p14:creationId xmlns:p14="http://schemas.microsoft.com/office/powerpoint/2010/main" val="4275862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4C5F0-F0CC-AA78-3E48-839D13BFDBF7}"/>
              </a:ext>
            </a:extLst>
          </p:cNvPr>
          <p:cNvSpPr>
            <a:spLocks noGrp="1"/>
          </p:cNvSpPr>
          <p:nvPr>
            <p:ph type="title"/>
          </p:nvPr>
        </p:nvSpPr>
        <p:spPr/>
        <p:txBody>
          <a:bodyPr/>
          <a:lstStyle/>
          <a:p>
            <a:r>
              <a:rPr lang="en-US"/>
              <a:t>Key Areas of Focus</a:t>
            </a:r>
          </a:p>
        </p:txBody>
      </p:sp>
      <p:sp>
        <p:nvSpPr>
          <p:cNvPr id="3" name="Text Placeholder 2">
            <a:extLst>
              <a:ext uri="{FF2B5EF4-FFF2-40B4-BE49-F238E27FC236}">
                <a16:creationId xmlns:a16="http://schemas.microsoft.com/office/drawing/2014/main" id="{C08B74C0-6293-4AFB-F4EE-4E448C2A55E1}"/>
              </a:ext>
            </a:extLst>
          </p:cNvPr>
          <p:cNvSpPr>
            <a:spLocks noGrp="1"/>
          </p:cNvSpPr>
          <p:nvPr>
            <p:ph type="body" idx="1"/>
          </p:nvPr>
        </p:nvSpPr>
        <p:spPr/>
        <p:txBody>
          <a:bodyPr/>
          <a:lstStyle/>
          <a:p>
            <a:r>
              <a:rPr lang="en-US"/>
              <a:t>Food Safety &amp; Program Support</a:t>
            </a:r>
          </a:p>
        </p:txBody>
      </p:sp>
      <p:sp>
        <p:nvSpPr>
          <p:cNvPr id="5" name="Text Placeholder 4">
            <a:extLst>
              <a:ext uri="{FF2B5EF4-FFF2-40B4-BE49-F238E27FC236}">
                <a16:creationId xmlns:a16="http://schemas.microsoft.com/office/drawing/2014/main" id="{718E95CC-A826-445A-765E-7F742D8D1A6F}"/>
              </a:ext>
            </a:extLst>
          </p:cNvPr>
          <p:cNvSpPr>
            <a:spLocks noGrp="1"/>
          </p:cNvSpPr>
          <p:nvPr>
            <p:ph type="body" sz="quarter" idx="3"/>
          </p:nvPr>
        </p:nvSpPr>
        <p:spPr/>
        <p:txBody>
          <a:bodyPr/>
          <a:lstStyle/>
          <a:p>
            <a:r>
              <a:rPr lang="en-US"/>
              <a:t>Compliance &amp; Agency Support</a:t>
            </a:r>
          </a:p>
        </p:txBody>
      </p:sp>
      <p:sp>
        <p:nvSpPr>
          <p:cNvPr id="6" name="Content Placeholder 5">
            <a:extLst>
              <a:ext uri="{FF2B5EF4-FFF2-40B4-BE49-F238E27FC236}">
                <a16:creationId xmlns:a16="http://schemas.microsoft.com/office/drawing/2014/main" id="{37596417-6095-0941-03D8-EB687DA11D8E}"/>
              </a:ext>
            </a:extLst>
          </p:cNvPr>
          <p:cNvSpPr>
            <a:spLocks noGrp="1"/>
          </p:cNvSpPr>
          <p:nvPr>
            <p:ph sz="quarter" idx="4"/>
          </p:nvPr>
        </p:nvSpPr>
        <p:spPr>
          <a:xfrm>
            <a:off x="6638189" y="2582454"/>
            <a:ext cx="5183188" cy="2955925"/>
          </a:xfrm>
        </p:spPr>
        <p:txBody>
          <a:bodyPr>
            <a:normAutofit/>
          </a:bodyPr>
          <a:lstStyle/>
          <a:p>
            <a:r>
              <a:rPr lang="en-US" sz="2000">
                <a:cs typeface="Arial" panose="020B0604020202020204" pitchFamily="34" charset="0"/>
              </a:rPr>
              <a:t>Support compliance with: </a:t>
            </a:r>
          </a:p>
          <a:p>
            <a:pPr lvl="1"/>
            <a:r>
              <a:rPr lang="en-US" sz="1800">
                <a:cs typeface="Arial" panose="020B0604020202020204" pitchFamily="34" charset="0"/>
              </a:rPr>
              <a:t>Feeding America </a:t>
            </a:r>
          </a:p>
          <a:p>
            <a:pPr lvl="1"/>
            <a:r>
              <a:rPr lang="en-US" sz="1800">
                <a:cs typeface="Arial" panose="020B0604020202020204" pitchFamily="34" charset="0"/>
              </a:rPr>
              <a:t>TEFAP/USDA requirements </a:t>
            </a:r>
          </a:p>
          <a:p>
            <a:pPr lvl="1"/>
            <a:r>
              <a:rPr lang="en-US" sz="1800">
                <a:cs typeface="Arial" panose="020B0604020202020204" pitchFamily="34" charset="0"/>
              </a:rPr>
              <a:t>State &amp; local health regulations </a:t>
            </a:r>
          </a:p>
          <a:p>
            <a:r>
              <a:rPr lang="en-US" sz="2000">
                <a:cs typeface="Arial" panose="020B0604020202020204" pitchFamily="34" charset="0"/>
              </a:rPr>
              <a:t>Maintain partner documentation, agreements, and verification records </a:t>
            </a:r>
          </a:p>
          <a:p>
            <a:r>
              <a:rPr lang="en-US" sz="2000">
                <a:cs typeface="Arial" panose="020B0604020202020204" pitchFamily="34" charset="0"/>
              </a:rPr>
              <a:t>Conduct site visits focused on coaching, education, and shared success </a:t>
            </a:r>
          </a:p>
          <a:p>
            <a:pPr marL="0" indent="0">
              <a:buNone/>
            </a:pPr>
            <a:endParaRPr lang="en-US"/>
          </a:p>
        </p:txBody>
      </p:sp>
      <p:sp>
        <p:nvSpPr>
          <p:cNvPr id="8" name="Rectangle 2">
            <a:extLst>
              <a:ext uri="{FF2B5EF4-FFF2-40B4-BE49-F238E27FC236}">
                <a16:creationId xmlns:a16="http://schemas.microsoft.com/office/drawing/2014/main" id="{48D06184-4941-7BB2-6BE1-25B33640DDA5}"/>
              </a:ext>
            </a:extLst>
          </p:cNvPr>
          <p:cNvSpPr>
            <a:spLocks noChangeArrowheads="1"/>
          </p:cNvSpPr>
          <p:nvPr/>
        </p:nvSpPr>
        <p:spPr bwMode="auto">
          <a:xfrm>
            <a:off x="496887" y="2582454"/>
            <a:ext cx="536343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rPr>
              <a:t>Coordinate AIB audits, corrective actions, recalls, and issue resolution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rPr>
              <a:t>Provide annual food safety training and education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rPr>
              <a:t>Support food safety standards across programs and partner agencies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a:ln>
                  <a:noFill/>
                </a:ln>
                <a:solidFill>
                  <a:schemeClr val="tx1"/>
                </a:solidFill>
                <a:effectLst/>
              </a:rPr>
              <a:t>Serve as a resource for questions, problem-solving, and continuous improvement </a:t>
            </a:r>
          </a:p>
        </p:txBody>
      </p:sp>
      <p:pic>
        <p:nvPicPr>
          <p:cNvPr id="10" name="Graphic 9" descr="Thermometer with solid fill">
            <a:extLst>
              <a:ext uri="{FF2B5EF4-FFF2-40B4-BE49-F238E27FC236}">
                <a16:creationId xmlns:a16="http://schemas.microsoft.com/office/drawing/2014/main" id="{D2EC2AB7-A1E6-19E1-1EBE-8AEF08605FA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078830" y="4790269"/>
            <a:ext cx="1496220" cy="1496220"/>
          </a:xfrm>
          <a:prstGeom prst="rect">
            <a:avLst/>
          </a:prstGeom>
        </p:spPr>
      </p:pic>
      <p:pic>
        <p:nvPicPr>
          <p:cNvPr id="12" name="Graphic 11" descr="Folder Search with solid fill">
            <a:extLst>
              <a:ext uri="{FF2B5EF4-FFF2-40B4-BE49-F238E27FC236}">
                <a16:creationId xmlns:a16="http://schemas.microsoft.com/office/drawing/2014/main" id="{A2DA2E1A-F541-8DDB-E34F-E888FBA6531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299450" y="557009"/>
            <a:ext cx="1231900" cy="1231900"/>
          </a:xfrm>
          <a:prstGeom prst="rect">
            <a:avLst/>
          </a:prstGeom>
        </p:spPr>
      </p:pic>
    </p:spTree>
    <p:extLst>
      <p:ext uri="{BB962C8B-B14F-4D97-AF65-F5344CB8AC3E}">
        <p14:creationId xmlns:p14="http://schemas.microsoft.com/office/powerpoint/2010/main" val="4154916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95C0E-7B04-E260-0312-8EE59C1437DB}"/>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4000"/>
              <a:t>Partnership • Education • Improvement</a:t>
            </a:r>
          </a:p>
        </p:txBody>
      </p:sp>
      <p:sp>
        <p:nvSpPr>
          <p:cNvPr id="9" name="Content Placeholder 2">
            <a:extLst>
              <a:ext uri="{FF2B5EF4-FFF2-40B4-BE49-F238E27FC236}">
                <a16:creationId xmlns:a16="http://schemas.microsoft.com/office/drawing/2014/main" id="{4608C9BD-FBD1-4CAD-09E6-C2EB1E29443D}"/>
              </a:ext>
            </a:extLst>
          </p:cNvPr>
          <p:cNvSpPr>
            <a:spLocks noGrp="1"/>
          </p:cNvSpPr>
          <p:nvPr>
            <p:ph idx="1"/>
          </p:nvPr>
        </p:nvSpPr>
        <p:spPr>
          <a:xfrm>
            <a:off x="663139" y="2431520"/>
            <a:ext cx="10515600" cy="3706813"/>
          </a:xfrm>
        </p:spPr>
        <p:txBody>
          <a:bodyPr>
            <a:normAutofit/>
          </a:bodyPr>
          <a:lstStyle/>
          <a:p>
            <a:r>
              <a:rPr lang="en-US" sz="2400"/>
              <a:t>Transitioning site visit tools to digital forms to improve efficiency and reduce paperwork </a:t>
            </a:r>
          </a:p>
          <a:p>
            <a:r>
              <a:rPr lang="en-US" sz="2400"/>
              <a:t>Creating clearer systems for documentation and compliance tracking </a:t>
            </a:r>
          </a:p>
          <a:p>
            <a:r>
              <a:rPr lang="en-US" sz="2400"/>
              <a:t>Building stronger training resources for partners and staff </a:t>
            </a:r>
          </a:p>
          <a:p>
            <a:r>
              <a:rPr lang="en-US" sz="2400"/>
              <a:t>Focusing on the </a:t>
            </a:r>
            <a:r>
              <a:rPr lang="en-US" sz="2400" b="1"/>
              <a:t>“why” behind requirements</a:t>
            </a:r>
            <a:r>
              <a:rPr lang="en-US" sz="2400"/>
              <a:t> to encourage understanding, consistency, and food safety excellence </a:t>
            </a:r>
          </a:p>
          <a:p>
            <a:r>
              <a:rPr lang="en-US" sz="2400" b="1"/>
              <a:t>Approach:</a:t>
            </a:r>
            <a:br>
              <a:rPr lang="en-US" sz="2400"/>
            </a:br>
            <a:r>
              <a:rPr lang="en-US" sz="2400" i="1"/>
              <a:t>Compliance works best when it is collaborative, practical, and rooted in partnership—not just rules.</a:t>
            </a:r>
            <a:endParaRPr lang="en-US" sz="2400"/>
          </a:p>
          <a:p>
            <a:endParaRPr lang="en-US"/>
          </a:p>
        </p:txBody>
      </p:sp>
      <p:sp>
        <p:nvSpPr>
          <p:cNvPr id="4" name="TextBox 3">
            <a:extLst>
              <a:ext uri="{FF2B5EF4-FFF2-40B4-BE49-F238E27FC236}">
                <a16:creationId xmlns:a16="http://schemas.microsoft.com/office/drawing/2014/main" id="{B1AFA941-D7CF-E4FB-ED80-0FF9AA5F1FD9}"/>
              </a:ext>
            </a:extLst>
          </p:cNvPr>
          <p:cNvSpPr txBox="1"/>
          <p:nvPr/>
        </p:nvSpPr>
        <p:spPr>
          <a:xfrm>
            <a:off x="496565" y="1844675"/>
            <a:ext cx="5157787" cy="4217458"/>
          </a:xfrm>
          <a:prstGeom prst="rect">
            <a:avLst/>
          </a:prstGeom>
        </p:spPr>
        <p:txBody>
          <a:bodyPr vert="horz" lIns="91440" tIns="45720" rIns="91440" bIns="45720" rtlCol="0">
            <a:noAutofit/>
          </a:bodyPr>
          <a:lstStyle/>
          <a:p>
            <a:pPr marL="228600" indent="-228600">
              <a:lnSpc>
                <a:spcPct val="90000"/>
              </a:lnSpc>
              <a:spcBef>
                <a:spcPts val="1000"/>
              </a:spcBef>
              <a:buFont typeface="Arial" panose="020B0604020202020204" pitchFamily="34" charset="0"/>
              <a:buChar char="•"/>
            </a:pPr>
            <a:endParaRPr lang="en-US" sz="1200"/>
          </a:p>
        </p:txBody>
      </p:sp>
      <p:pic>
        <p:nvPicPr>
          <p:cNvPr id="7" name="Graphic 6" descr="Business Growth with solid fill">
            <a:extLst>
              <a:ext uri="{FF2B5EF4-FFF2-40B4-BE49-F238E27FC236}">
                <a16:creationId xmlns:a16="http://schemas.microsoft.com/office/drawing/2014/main" id="{894FF737-CE81-1C63-FC25-4CFD47B3E54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958978" y="1286933"/>
            <a:ext cx="914400" cy="914400"/>
          </a:xfrm>
          <a:prstGeom prst="rect">
            <a:avLst/>
          </a:prstGeom>
        </p:spPr>
      </p:pic>
      <p:pic>
        <p:nvPicPr>
          <p:cNvPr id="13" name="Graphic 12" descr="Books with solid fill">
            <a:extLst>
              <a:ext uri="{FF2B5EF4-FFF2-40B4-BE49-F238E27FC236}">
                <a16:creationId xmlns:a16="http://schemas.microsoft.com/office/drawing/2014/main" id="{3542F69E-B5C7-30EC-6249-347F62667DB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090075" y="1348316"/>
            <a:ext cx="914400" cy="914400"/>
          </a:xfrm>
          <a:prstGeom prst="rect">
            <a:avLst/>
          </a:prstGeom>
        </p:spPr>
      </p:pic>
      <p:pic>
        <p:nvPicPr>
          <p:cNvPr id="17" name="Graphic 16" descr="Sprouting Seed with solid fill">
            <a:extLst>
              <a:ext uri="{FF2B5EF4-FFF2-40B4-BE49-F238E27FC236}">
                <a16:creationId xmlns:a16="http://schemas.microsoft.com/office/drawing/2014/main" id="{6A668B2E-8C28-13CB-851A-6BDB0290412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221172" y="1286933"/>
            <a:ext cx="914400" cy="914400"/>
          </a:xfrm>
          <a:prstGeom prst="rect">
            <a:avLst/>
          </a:prstGeom>
        </p:spPr>
      </p:pic>
    </p:spTree>
    <p:extLst>
      <p:ext uri="{BB962C8B-B14F-4D97-AF65-F5344CB8AC3E}">
        <p14:creationId xmlns:p14="http://schemas.microsoft.com/office/powerpoint/2010/main" val="1673997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6C05C-A342-2AC7-9A19-40733400B705}"/>
              </a:ext>
            </a:extLst>
          </p:cNvPr>
          <p:cNvSpPr>
            <a:spLocks noGrp="1"/>
          </p:cNvSpPr>
          <p:nvPr>
            <p:ph type="title"/>
          </p:nvPr>
        </p:nvSpPr>
        <p:spPr>
          <a:xfrm>
            <a:off x="210671" y="-62534"/>
            <a:ext cx="10515600" cy="1325563"/>
          </a:xfrm>
        </p:spPr>
        <p:txBody>
          <a:bodyPr/>
          <a:lstStyle/>
          <a:p>
            <a:r>
              <a:rPr lang="en-US"/>
              <a:t>Programs &amp; Partner Network Updates</a:t>
            </a:r>
          </a:p>
        </p:txBody>
      </p:sp>
      <p:sp>
        <p:nvSpPr>
          <p:cNvPr id="3" name="TextBox 2">
            <a:extLst>
              <a:ext uri="{FF2B5EF4-FFF2-40B4-BE49-F238E27FC236}">
                <a16:creationId xmlns:a16="http://schemas.microsoft.com/office/drawing/2014/main" id="{D48C562C-6CE5-BBF0-142E-D3D43FC9C299}"/>
              </a:ext>
            </a:extLst>
          </p:cNvPr>
          <p:cNvSpPr txBox="1"/>
          <p:nvPr/>
        </p:nvSpPr>
        <p:spPr>
          <a:xfrm>
            <a:off x="672757" y="2136338"/>
            <a:ext cx="681516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t>Agency Resources: </a:t>
            </a:r>
          </a:p>
          <a:p>
            <a:r>
              <a:rPr lang="en-US"/>
              <a:t>LEAH'S Pantry Trainings </a:t>
            </a:r>
          </a:p>
          <a:p>
            <a:r>
              <a:rPr lang="en-US"/>
              <a:t>Building Nourishing Pantries, Trauma Informed Customer Service, and Trauma, Resilience, and Nourishment trainings. </a:t>
            </a:r>
          </a:p>
          <a:p>
            <a:endParaRPr lang="en-US"/>
          </a:p>
          <a:p>
            <a:pPr marL="285750" indent="-285750">
              <a:buFont typeface="Arial" panose="020B0604020202020204" pitchFamily="34" charset="0"/>
              <a:buChar char="•"/>
            </a:pPr>
            <a:r>
              <a:rPr lang="en-US"/>
              <a:t>Infrastru</a:t>
            </a:r>
            <a:r>
              <a:rPr lang="en-US">
                <a:solidFill>
                  <a:srgbClr val="000000"/>
                </a:solidFill>
                <a:latin typeface="Nunito Sans"/>
              </a:rPr>
              <a:t>cture and Capacity building for FY 2028 (July 1st, 2027- June 30th, 2028)</a:t>
            </a:r>
          </a:p>
          <a:p>
            <a:endParaRPr lang="en-US"/>
          </a:p>
          <a:p>
            <a:pPr marL="285750" indent="-285750">
              <a:buFont typeface="Arial" panose="020B0604020202020204" pitchFamily="34" charset="0"/>
              <a:buChar char="•"/>
            </a:pPr>
            <a:r>
              <a:rPr lang="en-US"/>
              <a:t>West ND Support Trip update from Janelle</a:t>
            </a:r>
          </a:p>
          <a:p>
            <a:endParaRPr lang="en-US"/>
          </a:p>
          <a:p>
            <a:r>
              <a:rPr lang="en-US">
                <a:hlinkClick r:id="rId2"/>
              </a:rPr>
              <a:t>AprilTripWest4.20.26.pptx</a:t>
            </a:r>
            <a:endParaRPr lang="en-US"/>
          </a:p>
          <a:p>
            <a:endParaRPr lang="en-US"/>
          </a:p>
        </p:txBody>
      </p:sp>
      <p:pic>
        <p:nvPicPr>
          <p:cNvPr id="1026" name="Picture 2" descr="Trauma-Informed Nutrition ...">
            <a:extLst>
              <a:ext uri="{FF2B5EF4-FFF2-40B4-BE49-F238E27FC236}">
                <a16:creationId xmlns:a16="http://schemas.microsoft.com/office/drawing/2014/main" id="{205F553D-1D2F-7C0F-17CC-B0E9F4947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3332" y="2136338"/>
            <a:ext cx="3289102" cy="3289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581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53DD7-DF34-3144-B792-DC1100C375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C9781D-938D-B54B-8E86-E30A0162C3D1}"/>
              </a:ext>
            </a:extLst>
          </p:cNvPr>
          <p:cNvSpPr>
            <a:spLocks noGrp="1"/>
          </p:cNvSpPr>
          <p:nvPr>
            <p:ph type="title"/>
          </p:nvPr>
        </p:nvSpPr>
        <p:spPr/>
        <p:txBody>
          <a:bodyPr>
            <a:normAutofit/>
          </a:bodyPr>
          <a:lstStyle/>
          <a:p>
            <a:r>
              <a:rPr lang="en-US" sz="3600"/>
              <a:t>Regional Network Snapshot : Pounds Distributed from May 1st, 2025-May 1st, 2026</a:t>
            </a:r>
          </a:p>
        </p:txBody>
      </p:sp>
      <p:sp>
        <p:nvSpPr>
          <p:cNvPr id="3" name="Content Placeholder 2">
            <a:extLst>
              <a:ext uri="{FF2B5EF4-FFF2-40B4-BE49-F238E27FC236}">
                <a16:creationId xmlns:a16="http://schemas.microsoft.com/office/drawing/2014/main" id="{A667E370-73C2-29E8-A680-782916D1FBAF}"/>
              </a:ext>
            </a:extLst>
          </p:cNvPr>
          <p:cNvSpPr>
            <a:spLocks noGrp="1"/>
          </p:cNvSpPr>
          <p:nvPr>
            <p:ph idx="1"/>
          </p:nvPr>
        </p:nvSpPr>
        <p:spPr/>
        <p:txBody>
          <a:bodyPr vert="horz" lIns="91440" tIns="45720" rIns="91440" bIns="45720" rtlCol="0" anchor="t">
            <a:normAutofit/>
          </a:bodyPr>
          <a:lstStyle/>
          <a:p>
            <a:r>
              <a:rPr lang="en-US"/>
              <a:t>Cass/Clay County (Fargo/Moorhead)- 3,749,343 lbs.</a:t>
            </a:r>
          </a:p>
          <a:p>
            <a:r>
              <a:rPr lang="en-US"/>
              <a:t>Stutsman County- 281,640 lbs.</a:t>
            </a:r>
          </a:p>
          <a:p>
            <a:r>
              <a:rPr lang="en-US"/>
              <a:t>Grand Forks County- 1,116,667 lbs.</a:t>
            </a:r>
          </a:p>
          <a:p>
            <a:r>
              <a:rPr lang="en-US"/>
              <a:t> Benson/Ramsey County (Spirit/ Devil's Lake)- 284,272 lbs.</a:t>
            </a:r>
          </a:p>
          <a:p>
            <a:r>
              <a:rPr lang="en-US"/>
              <a:t>Burleigh County- 2,050,885 lbs.</a:t>
            </a:r>
          </a:p>
          <a:p>
            <a:r>
              <a:rPr lang="en-US"/>
              <a:t>Ward County- 1,196,971 lbs.</a:t>
            </a:r>
          </a:p>
          <a:p>
            <a:r>
              <a:rPr lang="en-US"/>
              <a:t>Williams County- 219,969 lbs.</a:t>
            </a:r>
          </a:p>
          <a:p>
            <a:r>
              <a:rPr lang="en-US"/>
              <a:t>Stark County- 474,560 lbs. </a:t>
            </a:r>
          </a:p>
        </p:txBody>
      </p:sp>
    </p:spTree>
    <p:extLst>
      <p:ext uri="{BB962C8B-B14F-4D97-AF65-F5344CB8AC3E}">
        <p14:creationId xmlns:p14="http://schemas.microsoft.com/office/powerpoint/2010/main" val="954486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A7146B-1C5F-60B6-78EA-7BBB130A7868}"/>
              </a:ext>
            </a:extLst>
          </p:cNvPr>
          <p:cNvSpPr txBox="1"/>
          <p:nvPr/>
        </p:nvSpPr>
        <p:spPr>
          <a:xfrm>
            <a:off x="370743" y="2027748"/>
            <a:ext cx="5727032" cy="2800767"/>
          </a:xfrm>
          <a:prstGeom prst="rect">
            <a:avLst/>
          </a:prstGeom>
          <a:noFill/>
        </p:spPr>
        <p:txBody>
          <a:bodyPr wrap="square" lIns="91440" tIns="45720" rIns="91440" bIns="45720" rtlCol="0" anchor="t">
            <a:spAutoFit/>
          </a:bodyPr>
          <a:lstStyle/>
          <a:p>
            <a:r>
              <a:rPr lang="en-US" sz="4400" b="1">
                <a:solidFill>
                  <a:schemeClr val="bg1"/>
                </a:solidFill>
                <a:latin typeface="Aptos"/>
              </a:rPr>
              <a:t>Great Plains Website Overview, Resources, Tools, &amp; Leading Practices</a:t>
            </a:r>
            <a:endParaRPr lang="en-US" sz="4400">
              <a:solidFill>
                <a:schemeClr val="bg1"/>
              </a:solidFill>
              <a:latin typeface="Aptos"/>
            </a:endParaRPr>
          </a:p>
        </p:txBody>
      </p:sp>
    </p:spTree>
    <p:extLst>
      <p:ext uri="{BB962C8B-B14F-4D97-AF65-F5344CB8AC3E}">
        <p14:creationId xmlns:p14="http://schemas.microsoft.com/office/powerpoint/2010/main" val="194399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9171A-7663-CB7D-0C99-5F4B24D8872D}"/>
              </a:ext>
            </a:extLst>
          </p:cNvPr>
          <p:cNvSpPr>
            <a:spLocks noGrp="1"/>
          </p:cNvSpPr>
          <p:nvPr>
            <p:ph type="title"/>
          </p:nvPr>
        </p:nvSpPr>
        <p:spPr>
          <a:xfrm>
            <a:off x="498391" y="365125"/>
            <a:ext cx="11195219" cy="1346157"/>
          </a:xfrm>
        </p:spPr>
        <p:txBody>
          <a:bodyPr>
            <a:normAutofit/>
          </a:bodyPr>
          <a:lstStyle/>
          <a:p>
            <a:r>
              <a:rPr lang="en-US" sz="3600"/>
              <a:t>Partner Agency Resource Center - GPFB Website</a:t>
            </a:r>
          </a:p>
        </p:txBody>
      </p:sp>
      <p:sp>
        <p:nvSpPr>
          <p:cNvPr id="3" name="Content Placeholder 2">
            <a:extLst>
              <a:ext uri="{FF2B5EF4-FFF2-40B4-BE49-F238E27FC236}">
                <a16:creationId xmlns:a16="http://schemas.microsoft.com/office/drawing/2014/main" id="{3A64AA28-595F-BC4E-2C28-A4E8A1C4F4DB}"/>
              </a:ext>
            </a:extLst>
          </p:cNvPr>
          <p:cNvSpPr>
            <a:spLocks noGrp="1"/>
          </p:cNvSpPr>
          <p:nvPr>
            <p:ph idx="1"/>
          </p:nvPr>
        </p:nvSpPr>
        <p:spPr>
          <a:xfrm>
            <a:off x="1937368" y="1712983"/>
            <a:ext cx="6907901" cy="4351338"/>
          </a:xfrm>
        </p:spPr>
        <p:txBody>
          <a:bodyPr vert="horz" lIns="91440" tIns="45720" rIns="91440" bIns="45720" rtlCol="0" anchor="t">
            <a:normAutofit/>
          </a:bodyPr>
          <a:lstStyle/>
          <a:p>
            <a:pPr marL="0" indent="0">
              <a:buNone/>
            </a:pPr>
            <a:endParaRPr lang="en-US" sz="2400" b="1">
              <a:highlight>
                <a:srgbClr val="FFFFFF"/>
              </a:highlight>
              <a:latin typeface="Aptos"/>
            </a:endParaRPr>
          </a:p>
          <a:p>
            <a:pPr lvl="1"/>
            <a:r>
              <a:rPr lang="en-US" sz="2000">
                <a:highlight>
                  <a:srgbClr val="FFFFFF"/>
                </a:highlight>
                <a:latin typeface="Aptos"/>
              </a:rPr>
              <a:t>Partner toolkits (Downloadable)</a:t>
            </a:r>
          </a:p>
          <a:p>
            <a:pPr lvl="1"/>
            <a:r>
              <a:rPr lang="en-US" sz="2000">
                <a:highlight>
                  <a:srgbClr val="FFFFFF"/>
                </a:highlight>
                <a:latin typeface="Aptos"/>
              </a:rPr>
              <a:t>Leading Practices</a:t>
            </a:r>
          </a:p>
          <a:p>
            <a:pPr lvl="1"/>
            <a:r>
              <a:rPr lang="en-US" sz="2000" err="1">
                <a:highlight>
                  <a:srgbClr val="FFFFFF"/>
                </a:highlight>
                <a:latin typeface="Aptos"/>
              </a:rPr>
              <a:t>Primarius</a:t>
            </a:r>
            <a:r>
              <a:rPr lang="en-US" sz="2000">
                <a:highlight>
                  <a:srgbClr val="FFFFFF"/>
                </a:highlight>
                <a:latin typeface="Aptos"/>
              </a:rPr>
              <a:t> Web Window</a:t>
            </a:r>
          </a:p>
          <a:p>
            <a:pPr lvl="1"/>
            <a:r>
              <a:rPr lang="en-US" sz="2000">
                <a:highlight>
                  <a:srgbClr val="FFFFFF"/>
                </a:highlight>
                <a:latin typeface="Aptos"/>
              </a:rPr>
              <a:t>Ordering Process</a:t>
            </a:r>
          </a:p>
          <a:p>
            <a:pPr lvl="1"/>
            <a:r>
              <a:rPr lang="en-US" sz="2000">
                <a:highlight>
                  <a:srgbClr val="FFFFFF"/>
                </a:highlight>
                <a:latin typeface="Aptos"/>
              </a:rPr>
              <a:t>TEFAP Allocations</a:t>
            </a:r>
          </a:p>
          <a:p>
            <a:pPr lvl="1"/>
            <a:r>
              <a:rPr lang="en-US" sz="2000">
                <a:highlight>
                  <a:srgbClr val="FFFFFF"/>
                </a:highlight>
                <a:latin typeface="Aptos"/>
              </a:rPr>
              <a:t>Surplus Inventory     </a:t>
            </a:r>
          </a:p>
          <a:p>
            <a:pPr lvl="1"/>
            <a:r>
              <a:rPr lang="en-US" sz="2000">
                <a:highlight>
                  <a:srgbClr val="FFFFFF"/>
                </a:highlight>
                <a:latin typeface="Aptos"/>
              </a:rPr>
              <a:t>Delivery Fee Grid</a:t>
            </a:r>
          </a:p>
          <a:p>
            <a:pPr lvl="1"/>
            <a:r>
              <a:rPr lang="en-US" sz="2000">
                <a:highlight>
                  <a:srgbClr val="FFFFFF"/>
                </a:highlight>
                <a:latin typeface="Aptos"/>
              </a:rPr>
              <a:t>Retail Rescue and Agency Enabled Retail Rescue</a:t>
            </a:r>
          </a:p>
          <a:p>
            <a:pPr lvl="1"/>
            <a:endParaRPr lang="en-US" sz="2000">
              <a:highlight>
                <a:srgbClr val="FFFFFF"/>
              </a:highlight>
              <a:latin typeface="Aptos"/>
            </a:endParaRPr>
          </a:p>
          <a:p>
            <a:pPr marL="457200" lvl="1" indent="0">
              <a:buNone/>
            </a:pPr>
            <a:endParaRPr lang="en-US" sz="2000">
              <a:highlight>
                <a:srgbClr val="FFFFFF"/>
              </a:highlight>
              <a:latin typeface="Aptos"/>
            </a:endParaRPr>
          </a:p>
          <a:p>
            <a:endParaRPr lang="en-US">
              <a:latin typeface="Nunito Sans"/>
            </a:endParaRPr>
          </a:p>
        </p:txBody>
      </p:sp>
    </p:spTree>
    <p:extLst>
      <p:ext uri="{BB962C8B-B14F-4D97-AF65-F5344CB8AC3E}">
        <p14:creationId xmlns:p14="http://schemas.microsoft.com/office/powerpoint/2010/main" val="1705482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F6528-B942-130D-A8B7-C4DBBBD6F338}"/>
              </a:ext>
            </a:extLst>
          </p:cNvPr>
          <p:cNvSpPr>
            <a:spLocks noGrp="1"/>
          </p:cNvSpPr>
          <p:nvPr>
            <p:ph type="title"/>
          </p:nvPr>
        </p:nvSpPr>
        <p:spPr>
          <a:xfrm>
            <a:off x="838200" y="365125"/>
            <a:ext cx="10515600" cy="1325563"/>
          </a:xfrm>
        </p:spPr>
        <p:txBody>
          <a:bodyPr anchor="ctr">
            <a:normAutofit/>
          </a:bodyPr>
          <a:lstStyle/>
          <a:p>
            <a:r>
              <a:rPr lang="en-US" sz="4200"/>
              <a:t>Housekeeping and Overview of Morning</a:t>
            </a:r>
          </a:p>
        </p:txBody>
      </p:sp>
      <p:sp>
        <p:nvSpPr>
          <p:cNvPr id="4" name="Content Placeholder 2">
            <a:extLst>
              <a:ext uri="{FF2B5EF4-FFF2-40B4-BE49-F238E27FC236}">
                <a16:creationId xmlns:a16="http://schemas.microsoft.com/office/drawing/2014/main" id="{5B58912E-115E-EEDB-F2B2-37E6CCF53673}"/>
              </a:ext>
            </a:extLst>
          </p:cNvPr>
          <p:cNvSpPr>
            <a:spLocks noGrp="1"/>
          </p:cNvSpPr>
          <p:nvPr>
            <p:ph idx="1"/>
          </p:nvPr>
        </p:nvSpPr>
        <p:spPr>
          <a:xfrm>
            <a:off x="838200" y="1847850"/>
            <a:ext cx="10515600" cy="4351338"/>
          </a:xfrm>
        </p:spPr>
        <p:txBody>
          <a:bodyPr vert="horz" lIns="91440" tIns="45720" rIns="91440" bIns="45720" rtlCol="0" anchor="t">
            <a:normAutofit fontScale="70000" lnSpcReduction="20000"/>
          </a:bodyPr>
          <a:lstStyle/>
          <a:p>
            <a:pPr>
              <a:lnSpc>
                <a:spcPct val="200000"/>
              </a:lnSpc>
            </a:pPr>
            <a:r>
              <a:rPr lang="en-US" sz="2400" b="1">
                <a:latin typeface="Nunito Sans"/>
              </a:rPr>
              <a:t>Welcome &amp; Setting the Stage</a:t>
            </a:r>
            <a:endParaRPr lang="en-US"/>
          </a:p>
          <a:p>
            <a:pPr>
              <a:lnSpc>
                <a:spcPct val="200000"/>
              </a:lnSpc>
            </a:pPr>
            <a:r>
              <a:rPr lang="en-US" sz="2400" b="1">
                <a:highlight>
                  <a:srgbClr val="FFFFFF"/>
                </a:highlight>
                <a:latin typeface="Nunito Sans"/>
              </a:rPr>
              <a:t>Programs &amp; Partner Network Updates</a:t>
            </a:r>
          </a:p>
          <a:p>
            <a:pPr algn="just">
              <a:lnSpc>
                <a:spcPct val="200000"/>
              </a:lnSpc>
            </a:pPr>
            <a:r>
              <a:rPr lang="en-US" sz="2400" b="1">
                <a:highlight>
                  <a:srgbClr val="FFFFFF"/>
                </a:highlight>
                <a:latin typeface="Nunito Sans"/>
              </a:rPr>
              <a:t>Great Plains Food Bank Website Overview, Resources, Tools, &amp; Leading Practices (Guest Speakers: Hope Olsen and Stephanie Erickson)</a:t>
            </a:r>
          </a:p>
          <a:p>
            <a:pPr algn="just">
              <a:lnSpc>
                <a:spcPct val="200000"/>
              </a:lnSpc>
            </a:pPr>
            <a:r>
              <a:rPr lang="en-US" sz="2400" b="1">
                <a:highlight>
                  <a:srgbClr val="FFFFFF"/>
                </a:highlight>
                <a:latin typeface="Nunito Sans"/>
              </a:rPr>
              <a:t>Break</a:t>
            </a:r>
          </a:p>
          <a:p>
            <a:pPr algn="just">
              <a:lnSpc>
                <a:spcPct val="200000"/>
              </a:lnSpc>
            </a:pPr>
            <a:r>
              <a:rPr lang="en-US" sz="2400" b="1">
                <a:highlight>
                  <a:srgbClr val="FFFFFF"/>
                </a:highlight>
                <a:latin typeface="Nunito Sans"/>
              </a:rPr>
              <a:t>Feedback Discussion: Food Movement Survey</a:t>
            </a:r>
          </a:p>
          <a:p>
            <a:pPr algn="just">
              <a:lnSpc>
                <a:spcPct val="200000"/>
              </a:lnSpc>
            </a:pPr>
            <a:r>
              <a:rPr lang="en-US" sz="2400" b="1">
                <a:highlight>
                  <a:srgbClr val="FFFFFF"/>
                </a:highlight>
                <a:latin typeface="Nunito Sans"/>
              </a:rPr>
              <a:t>Agency of the Year, Raffle, and Closing</a:t>
            </a:r>
          </a:p>
          <a:p>
            <a:endParaRPr lang="en-US" sz="1200" b="1">
              <a:highlight>
                <a:srgbClr val="FFFFFF"/>
              </a:highlight>
              <a:latin typeface="Aptos"/>
            </a:endParaRPr>
          </a:p>
        </p:txBody>
      </p:sp>
    </p:spTree>
    <p:extLst>
      <p:ext uri="{BB962C8B-B14F-4D97-AF65-F5344CB8AC3E}">
        <p14:creationId xmlns:p14="http://schemas.microsoft.com/office/powerpoint/2010/main" val="3389553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39B92-B157-3FED-BDA9-D644647AA569}"/>
              </a:ext>
            </a:extLst>
          </p:cNvPr>
          <p:cNvSpPr>
            <a:spLocks noGrp="1"/>
          </p:cNvSpPr>
          <p:nvPr>
            <p:ph type="title"/>
          </p:nvPr>
        </p:nvSpPr>
        <p:spPr/>
        <p:txBody>
          <a:bodyPr/>
          <a:lstStyle/>
          <a:p>
            <a:r>
              <a:rPr lang="en-US"/>
              <a:t>Deep Dive – Downloadable Toolkits</a:t>
            </a:r>
          </a:p>
        </p:txBody>
      </p:sp>
      <p:sp>
        <p:nvSpPr>
          <p:cNvPr id="3" name="Content Placeholder 2">
            <a:extLst>
              <a:ext uri="{FF2B5EF4-FFF2-40B4-BE49-F238E27FC236}">
                <a16:creationId xmlns:a16="http://schemas.microsoft.com/office/drawing/2014/main" id="{C5DE4C05-74D4-A218-DCD5-04458EF06B04}"/>
              </a:ext>
            </a:extLst>
          </p:cNvPr>
          <p:cNvSpPr>
            <a:spLocks noGrp="1"/>
          </p:cNvSpPr>
          <p:nvPr>
            <p:ph idx="1"/>
          </p:nvPr>
        </p:nvSpPr>
        <p:spPr>
          <a:xfrm>
            <a:off x="1105930" y="1713985"/>
            <a:ext cx="10515600" cy="4351338"/>
          </a:xfrm>
        </p:spPr>
        <p:txBody>
          <a:bodyPr vert="horz" lIns="91440" tIns="45720" rIns="91440" bIns="45720" rtlCol="0" anchor="t">
            <a:normAutofit/>
          </a:bodyPr>
          <a:lstStyle/>
          <a:p>
            <a:pPr>
              <a:buFont typeface="Arial"/>
              <a:buChar char="•"/>
            </a:pPr>
            <a:r>
              <a:rPr lang="en-US" sz="2400"/>
              <a:t>Toolkits Available for Partners</a:t>
            </a:r>
          </a:p>
          <a:p>
            <a:pPr marL="971550" lvl="1" indent="-285750">
              <a:buFont typeface="Courier New,monospace"/>
              <a:buChar char="o"/>
            </a:pPr>
            <a:r>
              <a:rPr lang="en-US"/>
              <a:t>Client Choice</a:t>
            </a:r>
          </a:p>
          <a:p>
            <a:pPr marL="971550" lvl="1" indent="-285750">
              <a:buFont typeface="Courier New,monospace"/>
              <a:buChar char="o"/>
            </a:pPr>
            <a:r>
              <a:rPr lang="en-US"/>
              <a:t>Food Safety</a:t>
            </a:r>
          </a:p>
          <a:p>
            <a:pPr marL="971550" lvl="1" indent="-285750">
              <a:buFont typeface="Courier New,monospace"/>
              <a:buChar char="o"/>
            </a:pPr>
            <a:r>
              <a:rPr lang="en-US"/>
              <a:t>Food Drive</a:t>
            </a:r>
          </a:p>
          <a:p>
            <a:pPr marL="971550" lvl="1" indent="-285750">
              <a:buFont typeface="Courier New,monospace"/>
              <a:buChar char="o"/>
            </a:pPr>
            <a:r>
              <a:rPr lang="en-US"/>
              <a:t>Succession Planning</a:t>
            </a:r>
          </a:p>
          <a:p>
            <a:pPr marL="971550" lvl="1" indent="-285750">
              <a:buFont typeface="Courier New,monospace"/>
              <a:buChar char="o"/>
            </a:pPr>
            <a:r>
              <a:rPr lang="en-US"/>
              <a:t>Recipe Collection </a:t>
            </a:r>
          </a:p>
        </p:txBody>
      </p:sp>
    </p:spTree>
    <p:extLst>
      <p:ext uri="{BB962C8B-B14F-4D97-AF65-F5344CB8AC3E}">
        <p14:creationId xmlns:p14="http://schemas.microsoft.com/office/powerpoint/2010/main" val="850139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1D5D6-6187-45A8-2FDB-455A044629E9}"/>
              </a:ext>
            </a:extLst>
          </p:cNvPr>
          <p:cNvSpPr>
            <a:spLocks noGrp="1"/>
          </p:cNvSpPr>
          <p:nvPr>
            <p:ph type="title"/>
          </p:nvPr>
        </p:nvSpPr>
        <p:spPr/>
        <p:txBody>
          <a:bodyPr/>
          <a:lstStyle/>
          <a:p>
            <a:r>
              <a:rPr lang="en-US"/>
              <a:t>Leading Practices </a:t>
            </a:r>
          </a:p>
        </p:txBody>
      </p:sp>
      <p:sp>
        <p:nvSpPr>
          <p:cNvPr id="3" name="Content Placeholder 2">
            <a:extLst>
              <a:ext uri="{FF2B5EF4-FFF2-40B4-BE49-F238E27FC236}">
                <a16:creationId xmlns:a16="http://schemas.microsoft.com/office/drawing/2014/main" id="{0D6BDA0E-59EF-7B17-0F08-360FE4CF3035}"/>
              </a:ext>
            </a:extLst>
          </p:cNvPr>
          <p:cNvSpPr>
            <a:spLocks noGrp="1"/>
          </p:cNvSpPr>
          <p:nvPr>
            <p:ph idx="1"/>
          </p:nvPr>
        </p:nvSpPr>
        <p:spPr/>
        <p:txBody>
          <a:bodyPr vert="horz" lIns="91440" tIns="45720" rIns="91440" bIns="45720" rtlCol="0" anchor="t">
            <a:normAutofit/>
          </a:bodyPr>
          <a:lstStyle/>
          <a:p>
            <a:r>
              <a:rPr lang="en-US" sz="2000">
                <a:highlight>
                  <a:srgbClr val="FFFFFF"/>
                </a:highlight>
                <a:latin typeface="Nunito Sans"/>
              </a:rPr>
              <a:t>Agency Partner Testimonials </a:t>
            </a:r>
            <a:endParaRPr lang="en-US" sz="2000">
              <a:solidFill>
                <a:srgbClr val="FF0000"/>
              </a:solidFill>
              <a:highlight>
                <a:srgbClr val="FFFFFF"/>
              </a:highlight>
              <a:latin typeface="Nunito Sans"/>
            </a:endParaRPr>
          </a:p>
          <a:p>
            <a:pPr lvl="1"/>
            <a:r>
              <a:rPr lang="en-US" sz="2000">
                <a:highlight>
                  <a:srgbClr val="FFFFFF"/>
                </a:highlight>
                <a:latin typeface="Nunito Sans"/>
              </a:rPr>
              <a:t>Highlighting capacity building efforts</a:t>
            </a:r>
          </a:p>
          <a:p>
            <a:pPr lvl="1"/>
            <a:r>
              <a:rPr lang="en-US" sz="2000">
                <a:highlight>
                  <a:srgbClr val="FFFFFF"/>
                </a:highlight>
                <a:latin typeface="Nunito Sans"/>
              </a:rPr>
              <a:t>Food distribution leadership recognition </a:t>
            </a:r>
          </a:p>
          <a:p>
            <a:pPr lvl="1"/>
            <a:r>
              <a:rPr lang="en-US" sz="2000">
                <a:highlight>
                  <a:srgbClr val="FFFFFF"/>
                </a:highlight>
                <a:latin typeface="Nunito Sans"/>
              </a:rPr>
              <a:t>Community impact stories</a:t>
            </a:r>
          </a:p>
          <a:p>
            <a:pPr lvl="1"/>
            <a:endParaRPr lang="en-US" sz="2000">
              <a:highlight>
                <a:srgbClr val="FFFFFF"/>
              </a:highlight>
            </a:endParaRPr>
          </a:p>
          <a:p>
            <a:pPr lvl="1"/>
            <a:endParaRPr lang="en-US" sz="2000">
              <a:highlight>
                <a:srgbClr val="FFFFFF"/>
              </a:highlight>
            </a:endParaRPr>
          </a:p>
          <a:p>
            <a:r>
              <a:rPr lang="en-US" sz="2000"/>
              <a:t>What is a leading practice you have implemented at your site and what have you seen as a result?</a:t>
            </a:r>
          </a:p>
        </p:txBody>
      </p:sp>
    </p:spTree>
    <p:extLst>
      <p:ext uri="{BB962C8B-B14F-4D97-AF65-F5344CB8AC3E}">
        <p14:creationId xmlns:p14="http://schemas.microsoft.com/office/powerpoint/2010/main" val="3114406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C0533-FBC7-C78D-6814-34C98D043F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AE287F-D483-DD43-506D-2241169DF3E7}"/>
              </a:ext>
            </a:extLst>
          </p:cNvPr>
          <p:cNvSpPr>
            <a:spLocks noGrp="1"/>
          </p:cNvSpPr>
          <p:nvPr>
            <p:ph type="title"/>
          </p:nvPr>
        </p:nvSpPr>
        <p:spPr/>
        <p:txBody>
          <a:bodyPr/>
          <a:lstStyle/>
          <a:p>
            <a:r>
              <a:rPr lang="en-US"/>
              <a:t>Primarius Web Window (PWW)</a:t>
            </a:r>
          </a:p>
        </p:txBody>
      </p:sp>
      <p:sp>
        <p:nvSpPr>
          <p:cNvPr id="3" name="Content Placeholder 2">
            <a:extLst>
              <a:ext uri="{FF2B5EF4-FFF2-40B4-BE49-F238E27FC236}">
                <a16:creationId xmlns:a16="http://schemas.microsoft.com/office/drawing/2014/main" id="{C780BED2-0EBA-4DD2-460E-2B373D251B83}"/>
              </a:ext>
            </a:extLst>
          </p:cNvPr>
          <p:cNvSpPr>
            <a:spLocks noGrp="1"/>
          </p:cNvSpPr>
          <p:nvPr>
            <p:ph idx="1"/>
          </p:nvPr>
        </p:nvSpPr>
        <p:spPr/>
        <p:txBody>
          <a:bodyPr vert="horz" lIns="91440" tIns="45720" rIns="91440" bIns="45720" rtlCol="0" anchor="t">
            <a:normAutofit/>
          </a:bodyPr>
          <a:lstStyle/>
          <a:p>
            <a:endParaRPr lang="en-US"/>
          </a:p>
          <a:p>
            <a:endParaRPr lang="en-US"/>
          </a:p>
        </p:txBody>
      </p:sp>
      <p:sp>
        <p:nvSpPr>
          <p:cNvPr id="4" name="TextBox 3">
            <a:extLst>
              <a:ext uri="{FF2B5EF4-FFF2-40B4-BE49-F238E27FC236}">
                <a16:creationId xmlns:a16="http://schemas.microsoft.com/office/drawing/2014/main" id="{2AD6DC91-9719-841C-8F36-244C8EC5C6AF}"/>
              </a:ext>
            </a:extLst>
          </p:cNvPr>
          <p:cNvSpPr txBox="1"/>
          <p:nvPr/>
        </p:nvSpPr>
        <p:spPr>
          <a:xfrm>
            <a:off x="840153" y="2168558"/>
            <a:ext cx="10511691"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Arial"/>
                <a:cs typeface="Arial"/>
              </a:rPr>
              <a:t>•</a:t>
            </a:r>
            <a:r>
              <a:rPr lang="en-US" sz="2800"/>
              <a:t>Partner Experience</a:t>
            </a:r>
            <a:endParaRPr lang="en-US"/>
          </a:p>
          <a:p>
            <a:r>
              <a:rPr lang="en-US" sz="2800">
                <a:latin typeface="Arial"/>
                <a:cs typeface="Arial"/>
              </a:rPr>
              <a:t>•</a:t>
            </a:r>
            <a:r>
              <a:rPr lang="en-US" sz="2800"/>
              <a:t>Software Issues</a:t>
            </a:r>
            <a:endParaRPr lang="en-US"/>
          </a:p>
          <a:p>
            <a:r>
              <a:rPr lang="en-US" sz="2800">
                <a:latin typeface="Arial"/>
                <a:cs typeface="Arial"/>
              </a:rPr>
              <a:t>•</a:t>
            </a:r>
            <a:r>
              <a:rPr lang="en-US" sz="2800"/>
              <a:t>Ordering Process</a:t>
            </a:r>
            <a:endParaRPr lang="en-US"/>
          </a:p>
          <a:p>
            <a:r>
              <a:rPr lang="en-US" sz="2800">
                <a:latin typeface="Arial"/>
                <a:cs typeface="Arial"/>
              </a:rPr>
              <a:t>•</a:t>
            </a:r>
            <a:r>
              <a:rPr lang="en-US" sz="2800"/>
              <a:t>Inventory Management</a:t>
            </a:r>
            <a:endParaRPr lang="en-US"/>
          </a:p>
          <a:p>
            <a:r>
              <a:rPr lang="en-US" sz="2800">
                <a:latin typeface="Arial"/>
                <a:cs typeface="Arial"/>
              </a:rPr>
              <a:t>•</a:t>
            </a:r>
            <a:r>
              <a:rPr lang="en-US" sz="2800"/>
              <a:t>Delivery Schedule</a:t>
            </a:r>
            <a:endParaRPr lang="en-US"/>
          </a:p>
          <a:p>
            <a:pPr algn="l"/>
            <a:endParaRPr lang="en-US"/>
          </a:p>
        </p:txBody>
      </p:sp>
    </p:spTree>
    <p:extLst>
      <p:ext uri="{BB962C8B-B14F-4D97-AF65-F5344CB8AC3E}">
        <p14:creationId xmlns:p14="http://schemas.microsoft.com/office/powerpoint/2010/main" val="1950175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AB088-2DBA-41B0-23FD-FAF1BE407E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F37414-9FDF-D40E-3CA0-53FBEC43CB28}"/>
              </a:ext>
            </a:extLst>
          </p:cNvPr>
          <p:cNvSpPr>
            <a:spLocks noGrp="1"/>
          </p:cNvSpPr>
          <p:nvPr>
            <p:ph type="title"/>
          </p:nvPr>
        </p:nvSpPr>
        <p:spPr/>
        <p:txBody>
          <a:bodyPr/>
          <a:lstStyle/>
          <a:p>
            <a:r>
              <a:rPr lang="en-US"/>
              <a:t>Ordering Process</a:t>
            </a:r>
          </a:p>
        </p:txBody>
      </p:sp>
      <p:sp>
        <p:nvSpPr>
          <p:cNvPr id="3" name="Content Placeholder 2">
            <a:extLst>
              <a:ext uri="{FF2B5EF4-FFF2-40B4-BE49-F238E27FC236}">
                <a16:creationId xmlns:a16="http://schemas.microsoft.com/office/drawing/2014/main" id="{3DC17248-B221-6DF5-A0A2-9BEB0FDC8508}"/>
              </a:ext>
            </a:extLst>
          </p:cNvPr>
          <p:cNvSpPr>
            <a:spLocks noGrp="1"/>
          </p:cNvSpPr>
          <p:nvPr>
            <p:ph idx="1"/>
          </p:nvPr>
        </p:nvSpPr>
        <p:spPr/>
        <p:txBody>
          <a:bodyPr vert="horz" lIns="91440" tIns="45720" rIns="91440" bIns="45720" rtlCol="0" anchor="t">
            <a:normAutofit/>
          </a:bodyPr>
          <a:lstStyle/>
          <a:p>
            <a:endParaRPr lang="en-US"/>
          </a:p>
          <a:p>
            <a:endParaRPr lang="en-US"/>
          </a:p>
        </p:txBody>
      </p:sp>
      <p:sp>
        <p:nvSpPr>
          <p:cNvPr id="4" name="TextBox 3">
            <a:extLst>
              <a:ext uri="{FF2B5EF4-FFF2-40B4-BE49-F238E27FC236}">
                <a16:creationId xmlns:a16="http://schemas.microsoft.com/office/drawing/2014/main" id="{18F36639-E097-A4AB-B84D-618EA82FEB77}"/>
              </a:ext>
            </a:extLst>
          </p:cNvPr>
          <p:cNvSpPr txBox="1"/>
          <p:nvPr/>
        </p:nvSpPr>
        <p:spPr>
          <a:xfrm>
            <a:off x="840153" y="1715477"/>
            <a:ext cx="10511691"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Arial"/>
                <a:cs typeface="Arial"/>
              </a:rPr>
              <a:t>•</a:t>
            </a:r>
            <a:r>
              <a:rPr lang="en-US" sz="2800"/>
              <a:t>All partner ordering windows open on Fridays at 8am CST and close on Mondays at 11:59pm CST.</a:t>
            </a:r>
            <a:endParaRPr lang="en-US"/>
          </a:p>
          <a:p>
            <a:r>
              <a:rPr lang="en-US" sz="2800">
                <a:latin typeface="Arial"/>
                <a:cs typeface="Arial"/>
              </a:rPr>
              <a:t>•</a:t>
            </a:r>
            <a:r>
              <a:rPr lang="en-US" sz="2800"/>
              <a:t>Partners can place 1 order during their designated ordering window each month. TEFAP eligible agencies receive their allocation as a second order.</a:t>
            </a:r>
          </a:p>
          <a:p>
            <a:r>
              <a:rPr lang="en-US" sz="2800">
                <a:latin typeface="Arial"/>
                <a:cs typeface="Arial"/>
              </a:rPr>
              <a:t>•</a:t>
            </a:r>
            <a:r>
              <a:rPr lang="en-US" sz="2800"/>
              <a:t>If partner places a choice order, it is combined with their TEFAP allocation, the warehouse team has 1 pick ticket per agency to pull orders more accurately.</a:t>
            </a:r>
            <a:endParaRPr lang="en-US"/>
          </a:p>
          <a:p>
            <a:endParaRPr lang="en-US" sz="2800"/>
          </a:p>
          <a:p>
            <a:pPr algn="l"/>
            <a:endParaRPr lang="en-US"/>
          </a:p>
        </p:txBody>
      </p:sp>
    </p:spTree>
    <p:extLst>
      <p:ext uri="{BB962C8B-B14F-4D97-AF65-F5344CB8AC3E}">
        <p14:creationId xmlns:p14="http://schemas.microsoft.com/office/powerpoint/2010/main" val="1045034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331AF-F011-F20E-B9D0-833584E06E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D45485-A25B-CD7D-7BF8-112EB6DBD7F3}"/>
              </a:ext>
            </a:extLst>
          </p:cNvPr>
          <p:cNvSpPr>
            <a:spLocks noGrp="1"/>
          </p:cNvSpPr>
          <p:nvPr>
            <p:ph type="title"/>
          </p:nvPr>
        </p:nvSpPr>
        <p:spPr/>
        <p:txBody>
          <a:bodyPr/>
          <a:lstStyle/>
          <a:p>
            <a:r>
              <a:rPr lang="en-US"/>
              <a:t>Ordering: Inventory Management</a:t>
            </a:r>
          </a:p>
        </p:txBody>
      </p:sp>
      <p:sp>
        <p:nvSpPr>
          <p:cNvPr id="3" name="Content Placeholder 2">
            <a:extLst>
              <a:ext uri="{FF2B5EF4-FFF2-40B4-BE49-F238E27FC236}">
                <a16:creationId xmlns:a16="http://schemas.microsoft.com/office/drawing/2014/main" id="{9CD77C1F-857F-FC91-5860-5ADF3F8D8787}"/>
              </a:ext>
            </a:extLst>
          </p:cNvPr>
          <p:cNvSpPr>
            <a:spLocks noGrp="1"/>
          </p:cNvSpPr>
          <p:nvPr>
            <p:ph idx="1"/>
          </p:nvPr>
        </p:nvSpPr>
        <p:spPr/>
        <p:txBody>
          <a:bodyPr vert="horz" lIns="91440" tIns="45720" rIns="91440" bIns="45720" rtlCol="0" anchor="t">
            <a:normAutofit/>
          </a:bodyPr>
          <a:lstStyle/>
          <a:p>
            <a:endParaRPr lang="en-US"/>
          </a:p>
          <a:p>
            <a:endParaRPr lang="en-US"/>
          </a:p>
        </p:txBody>
      </p:sp>
      <p:sp>
        <p:nvSpPr>
          <p:cNvPr id="4" name="TextBox 3">
            <a:extLst>
              <a:ext uri="{FF2B5EF4-FFF2-40B4-BE49-F238E27FC236}">
                <a16:creationId xmlns:a16="http://schemas.microsoft.com/office/drawing/2014/main" id="{71082663-5845-3082-F9AB-A0DF5A4C27BF}"/>
              </a:ext>
            </a:extLst>
          </p:cNvPr>
          <p:cNvSpPr txBox="1"/>
          <p:nvPr/>
        </p:nvSpPr>
        <p:spPr>
          <a:xfrm>
            <a:off x="840153" y="1715477"/>
            <a:ext cx="10511691"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Arial"/>
                <a:cs typeface="Arial"/>
              </a:rPr>
              <a:t>•</a:t>
            </a:r>
            <a:r>
              <a:rPr lang="en-US" sz="2800"/>
              <a:t>PWW has live inventory so partners can see updates in real time. </a:t>
            </a:r>
            <a:endParaRPr lang="en-US"/>
          </a:p>
          <a:p>
            <a:r>
              <a:rPr lang="en-US" sz="2800">
                <a:latin typeface="Arial"/>
                <a:cs typeface="Arial"/>
              </a:rPr>
              <a:t>•</a:t>
            </a:r>
            <a:r>
              <a:rPr lang="en-US" sz="2800"/>
              <a:t>PWW will timestamp an order once the SHOP tab is clicked.</a:t>
            </a:r>
            <a:endParaRPr lang="en-US"/>
          </a:p>
          <a:p>
            <a:r>
              <a:rPr lang="en-US" sz="2800">
                <a:latin typeface="Arial"/>
                <a:cs typeface="Arial"/>
              </a:rPr>
              <a:t>•</a:t>
            </a:r>
            <a:r>
              <a:rPr lang="en-US" sz="2800"/>
              <a:t>A Data Entry order is created-See Order History</a:t>
            </a:r>
            <a:endParaRPr lang="en-US"/>
          </a:p>
          <a:p>
            <a:r>
              <a:rPr lang="en-US" sz="2800">
                <a:latin typeface="Arial"/>
                <a:cs typeface="Arial"/>
              </a:rPr>
              <a:t>•</a:t>
            </a:r>
            <a:r>
              <a:rPr lang="en-US" sz="2800"/>
              <a:t>Product availability changes and is not guaranteed until orders are successfully submitted.</a:t>
            </a:r>
          </a:p>
          <a:p>
            <a:endParaRPr lang="en-US" sz="2800"/>
          </a:p>
          <a:p>
            <a:endParaRPr lang="en-US" sz="2800"/>
          </a:p>
          <a:p>
            <a:pPr algn="l"/>
            <a:endParaRPr lang="en-US"/>
          </a:p>
        </p:txBody>
      </p:sp>
    </p:spTree>
    <p:extLst>
      <p:ext uri="{BB962C8B-B14F-4D97-AF65-F5344CB8AC3E}">
        <p14:creationId xmlns:p14="http://schemas.microsoft.com/office/powerpoint/2010/main" val="2982996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1EB1E-EA2D-466F-1DBC-C8AF5B710A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741FD7-B657-C9D3-4AF0-0FAB129D78EE}"/>
              </a:ext>
            </a:extLst>
          </p:cNvPr>
          <p:cNvSpPr>
            <a:spLocks noGrp="1"/>
          </p:cNvSpPr>
          <p:nvPr>
            <p:ph type="title"/>
          </p:nvPr>
        </p:nvSpPr>
        <p:spPr/>
        <p:txBody>
          <a:bodyPr/>
          <a:lstStyle/>
          <a:p>
            <a:r>
              <a:rPr lang="en-US"/>
              <a:t>PWW Ordering: Screenshare by Hope</a:t>
            </a:r>
          </a:p>
        </p:txBody>
      </p:sp>
      <p:sp>
        <p:nvSpPr>
          <p:cNvPr id="3" name="Content Placeholder 2">
            <a:extLst>
              <a:ext uri="{FF2B5EF4-FFF2-40B4-BE49-F238E27FC236}">
                <a16:creationId xmlns:a16="http://schemas.microsoft.com/office/drawing/2014/main" id="{48C34DC6-DD7E-23CF-2D8A-6568C44DB9D8}"/>
              </a:ext>
            </a:extLst>
          </p:cNvPr>
          <p:cNvSpPr>
            <a:spLocks noGrp="1"/>
          </p:cNvSpPr>
          <p:nvPr>
            <p:ph idx="1"/>
          </p:nvPr>
        </p:nvSpPr>
        <p:spPr/>
        <p:txBody>
          <a:bodyPr vert="horz" lIns="91440" tIns="45720" rIns="91440" bIns="45720" rtlCol="0" anchor="t">
            <a:normAutofit/>
          </a:bodyPr>
          <a:lstStyle/>
          <a:p>
            <a:endParaRPr lang="en-US"/>
          </a:p>
          <a:p>
            <a:endParaRPr lang="en-US"/>
          </a:p>
        </p:txBody>
      </p:sp>
      <p:pic>
        <p:nvPicPr>
          <p:cNvPr id="5" name="Picture 4" descr="A screenshot of a computer&#10;&#10;AI-generated content may be incorrect.">
            <a:extLst>
              <a:ext uri="{FF2B5EF4-FFF2-40B4-BE49-F238E27FC236}">
                <a16:creationId xmlns:a16="http://schemas.microsoft.com/office/drawing/2014/main" id="{C5543F6E-43EA-A3A3-68DB-B921C73970B4}"/>
              </a:ext>
            </a:extLst>
          </p:cNvPr>
          <p:cNvPicPr>
            <a:picLocks noChangeAspect="1"/>
          </p:cNvPicPr>
          <p:nvPr/>
        </p:nvPicPr>
        <p:blipFill>
          <a:blip r:embed="rId2"/>
          <a:stretch>
            <a:fillRect/>
          </a:stretch>
        </p:blipFill>
        <p:spPr>
          <a:xfrm>
            <a:off x="840154" y="1546757"/>
            <a:ext cx="8020540" cy="4044626"/>
          </a:xfrm>
          <a:prstGeom prst="rect">
            <a:avLst/>
          </a:prstGeom>
        </p:spPr>
      </p:pic>
      <p:sp>
        <p:nvSpPr>
          <p:cNvPr id="4" name="TextBox 3">
            <a:extLst>
              <a:ext uri="{FF2B5EF4-FFF2-40B4-BE49-F238E27FC236}">
                <a16:creationId xmlns:a16="http://schemas.microsoft.com/office/drawing/2014/main" id="{CBBF5DA1-7A79-AA60-E4EE-CB535A9C2B7D}"/>
              </a:ext>
            </a:extLst>
          </p:cNvPr>
          <p:cNvSpPr txBox="1"/>
          <p:nvPr/>
        </p:nvSpPr>
        <p:spPr>
          <a:xfrm>
            <a:off x="9111184" y="1672957"/>
            <a:ext cx="280542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mn-lt"/>
                <a:cs typeface="+mn-lt"/>
              </a:rPr>
              <a:t>https://greatplainsfoodbank.primarius.app/pww/Home/Login/?ReturnUrl=%2fpww%2fDocument%2fIndex</a:t>
            </a:r>
            <a:endParaRPr lang="en-US"/>
          </a:p>
        </p:txBody>
      </p:sp>
    </p:spTree>
    <p:extLst>
      <p:ext uri="{BB962C8B-B14F-4D97-AF65-F5344CB8AC3E}">
        <p14:creationId xmlns:p14="http://schemas.microsoft.com/office/powerpoint/2010/main" val="1489946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7E522-D1E6-68C8-8A76-67C3373666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AF63BA-2C30-F00B-A83E-BB7F882B463C}"/>
              </a:ext>
            </a:extLst>
          </p:cNvPr>
          <p:cNvSpPr>
            <a:spLocks noGrp="1"/>
          </p:cNvSpPr>
          <p:nvPr>
            <p:ph type="title"/>
          </p:nvPr>
        </p:nvSpPr>
        <p:spPr>
          <a:xfrm>
            <a:off x="838200" y="365125"/>
            <a:ext cx="10515600" cy="1325563"/>
          </a:xfrm>
        </p:spPr>
        <p:txBody>
          <a:bodyPr anchor="ctr">
            <a:normAutofit/>
          </a:bodyPr>
          <a:lstStyle/>
          <a:p>
            <a:r>
              <a:rPr lang="en-US"/>
              <a:t>TEFAP Allocation </a:t>
            </a:r>
          </a:p>
        </p:txBody>
      </p:sp>
      <p:sp>
        <p:nvSpPr>
          <p:cNvPr id="3" name="Content Placeholder 2">
            <a:extLst>
              <a:ext uri="{FF2B5EF4-FFF2-40B4-BE49-F238E27FC236}">
                <a16:creationId xmlns:a16="http://schemas.microsoft.com/office/drawing/2014/main" id="{F62CE506-1BD6-D271-0591-E0CEC153ABC9}"/>
              </a:ext>
            </a:extLst>
          </p:cNvPr>
          <p:cNvSpPr>
            <a:spLocks noGrp="1"/>
          </p:cNvSpPr>
          <p:nvPr>
            <p:ph idx="1"/>
          </p:nvPr>
        </p:nvSpPr>
        <p:spPr>
          <a:xfrm>
            <a:off x="838200" y="1847850"/>
            <a:ext cx="10515600" cy="4351338"/>
          </a:xfrm>
        </p:spPr>
        <p:txBody>
          <a:bodyPr vert="horz" lIns="91440" tIns="45720" rIns="91440" bIns="45720" rtlCol="0">
            <a:normAutofit/>
          </a:bodyPr>
          <a:lstStyle/>
          <a:p>
            <a:endParaRPr lang="en-US"/>
          </a:p>
          <a:p>
            <a:endParaRPr lang="en-US"/>
          </a:p>
        </p:txBody>
      </p:sp>
      <p:sp>
        <p:nvSpPr>
          <p:cNvPr id="4" name="TextBox 3">
            <a:extLst>
              <a:ext uri="{FF2B5EF4-FFF2-40B4-BE49-F238E27FC236}">
                <a16:creationId xmlns:a16="http://schemas.microsoft.com/office/drawing/2014/main" id="{5BD00649-314F-AFB9-9DE1-2061F5F67396}"/>
              </a:ext>
            </a:extLst>
          </p:cNvPr>
          <p:cNvSpPr txBox="1"/>
          <p:nvPr/>
        </p:nvSpPr>
        <p:spPr>
          <a:xfrm>
            <a:off x="1274021" y="1672957"/>
            <a:ext cx="10513894"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a:ea typeface="+mn-lt"/>
                <a:cs typeface="+mn-lt"/>
              </a:rPr>
              <a:t>TEFAP allocation procedures will be updated at the end of Fiscal Year 2026, with a new process taking effect on July 1, 2026.</a:t>
            </a:r>
            <a:endParaRPr lang="en-US"/>
          </a:p>
          <a:p>
            <a:pPr>
              <a:buFont typeface="Arial"/>
              <a:buChar char="•"/>
            </a:pPr>
            <a:endParaRPr lang="en-US">
              <a:ea typeface="+mn-lt"/>
              <a:cs typeface="+mn-lt"/>
            </a:endParaRPr>
          </a:p>
          <a:p>
            <a:pPr>
              <a:buFont typeface="Arial"/>
              <a:buChar char="•"/>
            </a:pPr>
            <a:r>
              <a:rPr lang="en-US">
                <a:ea typeface="+mn-lt"/>
                <a:cs typeface="+mn-lt"/>
              </a:rPr>
              <a:t>During this transition period, we ask that partner agencies support the anticipated increase in product volume by expanding open hours where possible and making TEFAP-distributed items more consistently available.</a:t>
            </a:r>
            <a:endParaRPr lang="en-US"/>
          </a:p>
          <a:p>
            <a:pPr>
              <a:buFont typeface="Arial"/>
              <a:buChar char="•"/>
            </a:pPr>
            <a:endParaRPr lang="en-US">
              <a:ea typeface="+mn-lt"/>
              <a:cs typeface="+mn-lt"/>
            </a:endParaRPr>
          </a:p>
          <a:p>
            <a:pPr>
              <a:buFont typeface="Arial"/>
              <a:buChar char="•"/>
            </a:pPr>
            <a:r>
              <a:rPr lang="en-US">
                <a:ea typeface="+mn-lt"/>
                <a:cs typeface="+mn-lt"/>
              </a:rPr>
              <a:t>Agencies experiencing capacity or storage constraints may request a temporary three-month pause in TEFAP allocation.</a:t>
            </a:r>
            <a:endParaRPr lang="en-US"/>
          </a:p>
          <a:p>
            <a:pPr marL="285750" indent="-285750">
              <a:buFont typeface="Arial"/>
              <a:buChar char="•"/>
            </a:pPr>
            <a:endParaRPr lang="en-US"/>
          </a:p>
          <a:p>
            <a:pPr marL="285750" indent="-285750">
              <a:buFont typeface="Arial"/>
              <a:buChar char="•"/>
            </a:pPr>
            <a:endParaRPr lang="en-US"/>
          </a:p>
        </p:txBody>
      </p:sp>
    </p:spTree>
    <p:extLst>
      <p:ext uri="{BB962C8B-B14F-4D97-AF65-F5344CB8AC3E}">
        <p14:creationId xmlns:p14="http://schemas.microsoft.com/office/powerpoint/2010/main" val="3353459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605A7-2084-41BA-C721-CE0F1B30C56B}"/>
              </a:ext>
            </a:extLst>
          </p:cNvPr>
          <p:cNvSpPr>
            <a:spLocks noGrp="1"/>
          </p:cNvSpPr>
          <p:nvPr>
            <p:ph type="title"/>
          </p:nvPr>
        </p:nvSpPr>
        <p:spPr/>
        <p:txBody>
          <a:bodyPr/>
          <a:lstStyle/>
          <a:p>
            <a:r>
              <a:rPr lang="en-US"/>
              <a:t>What to do with Surplus Inventory?</a:t>
            </a:r>
          </a:p>
        </p:txBody>
      </p:sp>
      <p:sp>
        <p:nvSpPr>
          <p:cNvPr id="3" name="Content Placeholder 2">
            <a:extLst>
              <a:ext uri="{FF2B5EF4-FFF2-40B4-BE49-F238E27FC236}">
                <a16:creationId xmlns:a16="http://schemas.microsoft.com/office/drawing/2014/main" id="{3E7BD8FB-536F-EE00-04C2-7D7529383DF5}"/>
              </a:ext>
            </a:extLst>
          </p:cNvPr>
          <p:cNvSpPr>
            <a:spLocks noGrp="1"/>
          </p:cNvSpPr>
          <p:nvPr>
            <p:ph idx="1"/>
          </p:nvPr>
        </p:nvSpPr>
        <p:spPr>
          <a:xfrm>
            <a:off x="2660821" y="1528634"/>
            <a:ext cx="8909222" cy="4351338"/>
          </a:xfrm>
        </p:spPr>
        <p:txBody>
          <a:bodyPr vert="horz" lIns="91440" tIns="45720" rIns="91440" bIns="45720" rtlCol="0" anchor="t">
            <a:normAutofit/>
          </a:bodyPr>
          <a:lstStyle/>
          <a:p>
            <a:r>
              <a:rPr lang="en-US"/>
              <a:t>Share with other agencies ( If TEFAP approved site ensure TEFAP items are going to another TEFAP approved site). </a:t>
            </a:r>
          </a:p>
          <a:p>
            <a:r>
              <a:rPr lang="en-US"/>
              <a:t>Give out more of the TEFAP items and/or do not put limits on these items. </a:t>
            </a:r>
          </a:p>
          <a:p>
            <a:r>
              <a:rPr lang="en-US">
                <a:ea typeface="+mn-lt"/>
                <a:cs typeface="+mn-lt"/>
              </a:rPr>
              <a:t>If a neighbor needs urgent food assistance but has reached the limit of pantry boxes available at your site, please prepare a TEFAP-only resource box to serve as a temporary “gap” resource until the following month.</a:t>
            </a:r>
            <a:endParaRPr lang="en-US"/>
          </a:p>
        </p:txBody>
      </p:sp>
    </p:spTree>
    <p:extLst>
      <p:ext uri="{BB962C8B-B14F-4D97-AF65-F5344CB8AC3E}">
        <p14:creationId xmlns:p14="http://schemas.microsoft.com/office/powerpoint/2010/main" val="3714054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D4403-71DE-6607-5AD7-A515F867B1AA}"/>
              </a:ext>
            </a:extLst>
          </p:cNvPr>
          <p:cNvSpPr>
            <a:spLocks noGrp="1"/>
          </p:cNvSpPr>
          <p:nvPr>
            <p:ph type="title"/>
          </p:nvPr>
        </p:nvSpPr>
        <p:spPr>
          <a:xfrm>
            <a:off x="838200" y="365125"/>
            <a:ext cx="10515600" cy="1325563"/>
          </a:xfrm>
        </p:spPr>
        <p:txBody>
          <a:bodyPr anchor="ctr">
            <a:normAutofit/>
          </a:bodyPr>
          <a:lstStyle/>
          <a:p>
            <a:r>
              <a:rPr lang="en-US"/>
              <a:t>Delivery Fee Grid</a:t>
            </a:r>
          </a:p>
        </p:txBody>
      </p:sp>
      <p:pic>
        <p:nvPicPr>
          <p:cNvPr id="3" name="Picture 2" descr="A table with text on it&#10;&#10;AI-generated content may be incorrect.">
            <a:extLst>
              <a:ext uri="{FF2B5EF4-FFF2-40B4-BE49-F238E27FC236}">
                <a16:creationId xmlns:a16="http://schemas.microsoft.com/office/drawing/2014/main" id="{803CB14F-2CB0-C9AB-3DBD-228F43240211}"/>
              </a:ext>
            </a:extLst>
          </p:cNvPr>
          <p:cNvPicPr>
            <a:picLocks noChangeAspect="1"/>
          </p:cNvPicPr>
          <p:nvPr/>
        </p:nvPicPr>
        <p:blipFill>
          <a:blip r:embed="rId2"/>
          <a:stretch>
            <a:fillRect/>
          </a:stretch>
        </p:blipFill>
        <p:spPr>
          <a:xfrm>
            <a:off x="3430528" y="1584859"/>
            <a:ext cx="7502307" cy="4351338"/>
          </a:xfrm>
          <a:prstGeom prst="rect">
            <a:avLst/>
          </a:prstGeom>
          <a:noFill/>
        </p:spPr>
      </p:pic>
      <p:sp>
        <p:nvSpPr>
          <p:cNvPr id="4" name="TextBox 3">
            <a:extLst>
              <a:ext uri="{FF2B5EF4-FFF2-40B4-BE49-F238E27FC236}">
                <a16:creationId xmlns:a16="http://schemas.microsoft.com/office/drawing/2014/main" id="{91F5B115-752E-3D42-1517-7CC38F2278EA}"/>
              </a:ext>
            </a:extLst>
          </p:cNvPr>
          <p:cNvSpPr txBox="1"/>
          <p:nvPr/>
        </p:nvSpPr>
        <p:spPr>
          <a:xfrm>
            <a:off x="7257899" y="6205404"/>
            <a:ext cx="48362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Can be found in Agency Partner Handbook</a:t>
            </a:r>
          </a:p>
        </p:txBody>
      </p:sp>
    </p:spTree>
    <p:extLst>
      <p:ext uri="{BB962C8B-B14F-4D97-AF65-F5344CB8AC3E}">
        <p14:creationId xmlns:p14="http://schemas.microsoft.com/office/powerpoint/2010/main" val="508196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1B10-D79F-99FA-5068-ADF4634F8EDF}"/>
              </a:ext>
            </a:extLst>
          </p:cNvPr>
          <p:cNvSpPr>
            <a:spLocks noGrp="1"/>
          </p:cNvSpPr>
          <p:nvPr>
            <p:ph type="title"/>
          </p:nvPr>
        </p:nvSpPr>
        <p:spPr/>
        <p:txBody>
          <a:bodyPr/>
          <a:lstStyle/>
          <a:p>
            <a:r>
              <a:rPr lang="en-US"/>
              <a:t>How do we Source the Products for the TEFAP Allocation? </a:t>
            </a:r>
          </a:p>
        </p:txBody>
      </p:sp>
      <p:sp>
        <p:nvSpPr>
          <p:cNvPr id="3" name="Content Placeholder 2">
            <a:extLst>
              <a:ext uri="{FF2B5EF4-FFF2-40B4-BE49-F238E27FC236}">
                <a16:creationId xmlns:a16="http://schemas.microsoft.com/office/drawing/2014/main" id="{F536604C-8B2E-F12E-7918-53DEBCC9B5E6}"/>
              </a:ext>
            </a:extLst>
          </p:cNvPr>
          <p:cNvSpPr>
            <a:spLocks noGrp="1"/>
          </p:cNvSpPr>
          <p:nvPr>
            <p:ph idx="1"/>
          </p:nvPr>
        </p:nvSpPr>
        <p:spPr/>
        <p:txBody>
          <a:bodyPr vert="horz" lIns="91440" tIns="45720" rIns="91440" bIns="45720" rtlCol="0" anchor="t">
            <a:normAutofit fontScale="92500" lnSpcReduction="10000"/>
          </a:bodyPr>
          <a:lstStyle/>
          <a:p>
            <a:r>
              <a:rPr lang="en-US">
                <a:ea typeface="+mn-lt"/>
                <a:cs typeface="+mn-lt"/>
              </a:rPr>
              <a:t>The Emergency Food Assistance Program (TEFAP) was established to support agricultural producers while providing food assistance to communities in need. The program helps stabilize markets by purchasing products from farmers who may face challenges selling or distributing their goods.</a:t>
            </a:r>
            <a:endParaRPr lang="en-US"/>
          </a:p>
          <a:p>
            <a:r>
              <a:rPr lang="en-US">
                <a:ea typeface="+mn-lt"/>
                <a:cs typeface="+mn-lt"/>
              </a:rPr>
              <a:t>TEFAP is a broad and flexible program, with available products varying based on current market and agricultural conditions.</a:t>
            </a:r>
            <a:endParaRPr lang="en-US"/>
          </a:p>
          <a:p>
            <a:r>
              <a:rPr lang="en-US">
                <a:ea typeface="+mn-lt"/>
                <a:cs typeface="+mn-lt"/>
              </a:rPr>
              <a:t>Great Plains Food Bank receives four TEFAP orders annually, each consisting of a defined list of available foods within a set budget.</a:t>
            </a:r>
            <a:endParaRPr lang="en-US"/>
          </a:p>
          <a:p>
            <a:r>
              <a:rPr lang="en-US">
                <a:ea typeface="+mn-lt"/>
                <a:cs typeface="+mn-lt"/>
              </a:rPr>
              <a:t>Additional “bonus” product offerings may be provided periodically, depending on current agricultural surpluses and needs.</a:t>
            </a:r>
            <a:endParaRPr lang="en-US"/>
          </a:p>
          <a:p>
            <a:endParaRPr lang="en-US"/>
          </a:p>
        </p:txBody>
      </p:sp>
    </p:spTree>
    <p:extLst>
      <p:ext uri="{BB962C8B-B14F-4D97-AF65-F5344CB8AC3E}">
        <p14:creationId xmlns:p14="http://schemas.microsoft.com/office/powerpoint/2010/main" val="2106792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35481-4FB0-E255-E53E-0BFF65F8C2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291757-5E5E-8582-20FA-9480FD14368C}"/>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a:latin typeface="+mj-lt"/>
                <a:ea typeface="+mj-ea"/>
                <a:cs typeface="+mj-cs"/>
              </a:rPr>
              <a:t>Harvesting Hope Capital Campaign</a:t>
            </a:r>
          </a:p>
        </p:txBody>
      </p:sp>
      <p:sp>
        <p:nvSpPr>
          <p:cNvPr id="4" name="TextBox 3">
            <a:extLst>
              <a:ext uri="{FF2B5EF4-FFF2-40B4-BE49-F238E27FC236}">
                <a16:creationId xmlns:a16="http://schemas.microsoft.com/office/drawing/2014/main" id="{B7D18B75-B517-8FCB-F4DB-12AC86F852B1}"/>
              </a:ext>
            </a:extLst>
          </p:cNvPr>
          <p:cNvSpPr txBox="1"/>
          <p:nvPr/>
        </p:nvSpPr>
        <p:spPr>
          <a:xfrm>
            <a:off x="838200" y="1847850"/>
            <a:ext cx="10515600" cy="4351338"/>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228600" indent="-228600">
              <a:lnSpc>
                <a:spcPct val="90000"/>
              </a:lnSpc>
              <a:spcBef>
                <a:spcPts val="1000"/>
              </a:spcBef>
              <a:buFont typeface="Arial" panose="020B0604020202020204" pitchFamily="34" charset="0"/>
              <a:buChar char="•"/>
            </a:pPr>
            <a:r>
              <a:rPr lang="en-US" sz="2800" dirty="0"/>
              <a:t>Meet Ann Prifrel, New CEO of Great Plains Food Bank!</a:t>
            </a:r>
          </a:p>
          <a:p>
            <a:pPr marL="228600" indent="-228600">
              <a:lnSpc>
                <a:spcPct val="90000"/>
              </a:lnSpc>
              <a:spcBef>
                <a:spcPts val="1000"/>
              </a:spcBef>
              <a:buFont typeface="Arial" panose="020B0604020202020204" pitchFamily="34" charset="0"/>
              <a:buChar char="•"/>
            </a:pPr>
            <a:r>
              <a:rPr lang="en-US" sz="2800"/>
              <a:t>Learn from Ann </a:t>
            </a:r>
            <a:r>
              <a:rPr lang="en-US" sz="2800" dirty="0"/>
              <a:t>Prifrel about the Harvesting Hope Capital Campaign.  </a:t>
            </a:r>
          </a:p>
        </p:txBody>
      </p:sp>
    </p:spTree>
    <p:extLst>
      <p:ext uri="{BB962C8B-B14F-4D97-AF65-F5344CB8AC3E}">
        <p14:creationId xmlns:p14="http://schemas.microsoft.com/office/powerpoint/2010/main" val="5465611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0BB35-0775-D58C-49D0-0F5DB6733A18}"/>
              </a:ext>
            </a:extLst>
          </p:cNvPr>
          <p:cNvSpPr>
            <a:spLocks noGrp="1"/>
          </p:cNvSpPr>
          <p:nvPr>
            <p:ph type="title"/>
          </p:nvPr>
        </p:nvSpPr>
        <p:spPr/>
        <p:txBody>
          <a:bodyPr>
            <a:normAutofit/>
          </a:bodyPr>
          <a:lstStyle/>
          <a:p>
            <a:r>
              <a:rPr lang="en-US" sz="4000"/>
              <a:t>Retail Rescue</a:t>
            </a:r>
          </a:p>
        </p:txBody>
      </p:sp>
      <p:sp>
        <p:nvSpPr>
          <p:cNvPr id="3" name="Content Placeholder 2">
            <a:extLst>
              <a:ext uri="{FF2B5EF4-FFF2-40B4-BE49-F238E27FC236}">
                <a16:creationId xmlns:a16="http://schemas.microsoft.com/office/drawing/2014/main" id="{B46BB902-4F5A-4DF4-98FF-14ACEFF4BDFA}"/>
              </a:ext>
            </a:extLst>
          </p:cNvPr>
          <p:cNvSpPr>
            <a:spLocks noGrp="1"/>
          </p:cNvSpPr>
          <p:nvPr>
            <p:ph idx="1"/>
          </p:nvPr>
        </p:nvSpPr>
        <p:spPr/>
        <p:txBody>
          <a:bodyPr vert="horz" lIns="91440" tIns="45720" rIns="91440" bIns="45720" rtlCol="0" anchor="t">
            <a:normAutofit/>
          </a:bodyPr>
          <a:lstStyle/>
          <a:p>
            <a:pPr>
              <a:buNone/>
            </a:pPr>
            <a:r>
              <a:rPr lang="en-US" b="1">
                <a:ea typeface="+mn-lt"/>
                <a:cs typeface="+mn-lt"/>
              </a:rPr>
              <a:t>Retail Rescue Program</a:t>
            </a:r>
            <a:endParaRPr lang="en-US"/>
          </a:p>
          <a:p>
            <a:pPr>
              <a:buNone/>
            </a:pPr>
            <a:r>
              <a:rPr lang="en-US">
                <a:ea typeface="+mn-lt"/>
                <a:cs typeface="+mn-lt"/>
              </a:rPr>
              <a:t>The Retail Rescue Program is currently available in the Fargo, Moorhead, and Bismarck areas, based on the locations of distribution centers and driver capacity.</a:t>
            </a:r>
            <a:endParaRPr lang="en-US"/>
          </a:p>
          <a:p>
            <a:pPr>
              <a:buNone/>
            </a:pPr>
            <a:r>
              <a:rPr lang="en-US">
                <a:ea typeface="+mn-lt"/>
                <a:cs typeface="+mn-lt"/>
              </a:rPr>
              <a:t>Through this program, partner agencies receive end-of-day donations from a range of contributors, including both large and small retailers such as grocery stores and convenience outlets.</a:t>
            </a:r>
            <a:endParaRPr lang="en-US"/>
          </a:p>
          <a:p>
            <a:pPr>
              <a:buNone/>
            </a:pPr>
            <a:r>
              <a:rPr lang="en-US">
                <a:ea typeface="+mn-lt"/>
                <a:cs typeface="+mn-lt"/>
              </a:rPr>
              <a:t>The program offers mutual benefits: agencies gain access to additional food resources, while participating donors may be eligible for applicable tax deductions.</a:t>
            </a:r>
            <a:endParaRPr lang="en-US"/>
          </a:p>
          <a:p>
            <a:pPr marL="0" indent="0">
              <a:buNone/>
            </a:pPr>
            <a:endParaRPr lang="en-US"/>
          </a:p>
        </p:txBody>
      </p:sp>
    </p:spTree>
    <p:extLst>
      <p:ext uri="{BB962C8B-B14F-4D97-AF65-F5344CB8AC3E}">
        <p14:creationId xmlns:p14="http://schemas.microsoft.com/office/powerpoint/2010/main" val="703085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CB67A-10EC-272D-ADB8-D759B8C80635}"/>
              </a:ext>
            </a:extLst>
          </p:cNvPr>
          <p:cNvSpPr>
            <a:spLocks noGrp="1"/>
          </p:cNvSpPr>
          <p:nvPr>
            <p:ph type="title"/>
          </p:nvPr>
        </p:nvSpPr>
        <p:spPr/>
        <p:txBody>
          <a:bodyPr/>
          <a:lstStyle/>
          <a:p>
            <a:r>
              <a:rPr lang="en-US" sz="4000"/>
              <a:t>Agency Enabled Retail Rescue</a:t>
            </a:r>
            <a:endParaRPr lang="en-US"/>
          </a:p>
        </p:txBody>
      </p:sp>
      <p:sp>
        <p:nvSpPr>
          <p:cNvPr id="3" name="Content Placeholder 2">
            <a:extLst>
              <a:ext uri="{FF2B5EF4-FFF2-40B4-BE49-F238E27FC236}">
                <a16:creationId xmlns:a16="http://schemas.microsoft.com/office/drawing/2014/main" id="{85784D31-753B-C6D2-C139-5143C45BD5D7}"/>
              </a:ext>
            </a:extLst>
          </p:cNvPr>
          <p:cNvSpPr>
            <a:spLocks noGrp="1"/>
          </p:cNvSpPr>
          <p:nvPr>
            <p:ph idx="1"/>
          </p:nvPr>
        </p:nvSpPr>
        <p:spPr>
          <a:xfrm>
            <a:off x="3018019" y="1697948"/>
            <a:ext cx="8335781" cy="4351338"/>
          </a:xfrm>
        </p:spPr>
        <p:txBody>
          <a:bodyPr vert="horz" lIns="91440" tIns="45720" rIns="91440" bIns="45720" rtlCol="0" anchor="t">
            <a:normAutofit fontScale="92500" lnSpcReduction="10000"/>
          </a:bodyPr>
          <a:lstStyle/>
          <a:p>
            <a:r>
              <a:rPr lang="en-US">
                <a:ea typeface="+mn-lt"/>
                <a:cs typeface="+mn-lt"/>
              </a:rPr>
              <a:t>Participation in this program is highly dependent on the availability of donors within a given area, as well as their willingness to participate.</a:t>
            </a:r>
            <a:endParaRPr lang="en-US"/>
          </a:p>
          <a:p>
            <a:r>
              <a:rPr lang="en-US">
                <a:ea typeface="+mn-lt"/>
                <a:cs typeface="+mn-lt"/>
              </a:rPr>
              <a:t>Similar to the Retail Rescue Program, partner agencies are responsible for arranging their own transportation to pick up donations directly from donor locations and deliver them to their facilities, as driver support is not provided.</a:t>
            </a:r>
            <a:endParaRPr lang="en-US"/>
          </a:p>
          <a:p>
            <a:r>
              <a:rPr lang="en-US">
                <a:ea typeface="+mn-lt"/>
                <a:cs typeface="+mn-lt"/>
              </a:rPr>
              <a:t>Great Plains Food Bank can assist participating agencies by providing resources to support safe food transportation, including thermal blankets, ice packs, and coolers.</a:t>
            </a:r>
            <a:endParaRPr lang="en-US"/>
          </a:p>
          <a:p>
            <a:endParaRPr lang="en-US"/>
          </a:p>
          <a:p>
            <a:endParaRPr lang="en-US"/>
          </a:p>
        </p:txBody>
      </p:sp>
    </p:spTree>
    <p:extLst>
      <p:ext uri="{BB962C8B-B14F-4D97-AF65-F5344CB8AC3E}">
        <p14:creationId xmlns:p14="http://schemas.microsoft.com/office/powerpoint/2010/main" val="1314090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57D415-F427-4A7D-0B59-20E1430E301D}"/>
              </a:ext>
            </a:extLst>
          </p:cNvPr>
          <p:cNvSpPr txBox="1"/>
          <p:nvPr/>
        </p:nvSpPr>
        <p:spPr>
          <a:xfrm>
            <a:off x="522298" y="3044971"/>
            <a:ext cx="963382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rPr>
              <a:t>Questions for Hope and Stephanie?</a:t>
            </a:r>
          </a:p>
        </p:txBody>
      </p:sp>
    </p:spTree>
    <p:extLst>
      <p:ext uri="{BB962C8B-B14F-4D97-AF65-F5344CB8AC3E}">
        <p14:creationId xmlns:p14="http://schemas.microsoft.com/office/powerpoint/2010/main" val="24845426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70C94-211B-D36D-8EB5-D7BBBE289A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DF1608-4AD7-DC42-ED66-8032F1F9074F}"/>
              </a:ext>
            </a:extLst>
          </p:cNvPr>
          <p:cNvSpPr>
            <a:spLocks noGrp="1"/>
          </p:cNvSpPr>
          <p:nvPr>
            <p:ph type="title"/>
          </p:nvPr>
        </p:nvSpPr>
        <p:spPr/>
        <p:txBody>
          <a:bodyPr/>
          <a:lstStyle/>
          <a:p>
            <a:r>
              <a:rPr lang="en-US"/>
              <a:t>Bill of Rights </a:t>
            </a:r>
          </a:p>
        </p:txBody>
      </p:sp>
      <p:sp>
        <p:nvSpPr>
          <p:cNvPr id="3" name="TextBox 2">
            <a:extLst>
              <a:ext uri="{FF2B5EF4-FFF2-40B4-BE49-F238E27FC236}">
                <a16:creationId xmlns:a16="http://schemas.microsoft.com/office/drawing/2014/main" id="{9ACD1303-99FB-5238-7EB4-4ABB5FCBC96F}"/>
              </a:ext>
            </a:extLst>
          </p:cNvPr>
          <p:cNvSpPr txBox="1"/>
          <p:nvPr/>
        </p:nvSpPr>
        <p:spPr>
          <a:xfrm>
            <a:off x="823609" y="1930335"/>
            <a:ext cx="10784141"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Documents must be clearly posted and readily visible at all agencies partnered with Great Plains Food Bank. These materials are intended to communicate and uphold the rights of both partner agencies and individuals receiving services, ensuring transparency, accountability, and fair access to food assistance. Both documents are available on the Partner Agency Resource Center. </a:t>
            </a:r>
            <a:endParaRPr lang="en-US"/>
          </a:p>
          <a:p>
            <a:endParaRPr lang="en-US">
              <a:ea typeface="+mn-lt"/>
              <a:cs typeface="+mn-lt"/>
            </a:endParaRPr>
          </a:p>
          <a:p>
            <a:r>
              <a:rPr lang="en-US" b="1">
                <a:ea typeface="+mn-lt"/>
                <a:cs typeface="+mn-lt"/>
              </a:rPr>
              <a:t>Agency Partner Bill of Rights</a:t>
            </a:r>
            <a:r>
              <a:rPr lang="en-US">
                <a:ea typeface="+mn-lt"/>
                <a:cs typeface="+mn-lt"/>
              </a:rPr>
              <a:t> – This document outlines the rights and responsibilities of partner agencies operating as food distribution sites in collaboration with Great Plains Food Bank. It serves to clarify expectations, promote consistent standards, and support agencies in delivering services effectively and with integrity.</a:t>
            </a:r>
            <a:endParaRPr lang="en-US"/>
          </a:p>
          <a:p>
            <a:endParaRPr lang="en-US">
              <a:ea typeface="+mn-lt"/>
              <a:cs typeface="+mn-lt"/>
            </a:endParaRPr>
          </a:p>
          <a:p>
            <a:r>
              <a:rPr lang="en-US" b="1">
                <a:ea typeface="+mn-lt"/>
                <a:cs typeface="+mn-lt"/>
              </a:rPr>
              <a:t>Neighbor Bill of Rights</a:t>
            </a:r>
            <a:r>
              <a:rPr lang="en-US">
                <a:ea typeface="+mn-lt"/>
                <a:cs typeface="+mn-lt"/>
              </a:rPr>
              <a:t> – This document details the rights of individuals receiving food assistance (“neighbors”), including expectations for respectful treatment, fair access to services, and protection of dignity and confidentiality throughout the service experience.</a:t>
            </a:r>
            <a:endParaRPr lang="en-US"/>
          </a:p>
          <a:p>
            <a:endParaRPr lang="en-US"/>
          </a:p>
          <a:p>
            <a:endParaRPr lang="en-US"/>
          </a:p>
          <a:p>
            <a:endParaRPr lang="en-US"/>
          </a:p>
        </p:txBody>
      </p:sp>
    </p:spTree>
    <p:extLst>
      <p:ext uri="{BB962C8B-B14F-4D97-AF65-F5344CB8AC3E}">
        <p14:creationId xmlns:p14="http://schemas.microsoft.com/office/powerpoint/2010/main" val="911540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B561D-65ED-25BC-ACD5-AD824E457583}"/>
              </a:ext>
            </a:extLst>
          </p:cNvPr>
          <p:cNvSpPr>
            <a:spLocks noGrp="1"/>
          </p:cNvSpPr>
          <p:nvPr>
            <p:ph type="title"/>
          </p:nvPr>
        </p:nvSpPr>
        <p:spPr>
          <a:xfrm>
            <a:off x="440038" y="160978"/>
            <a:ext cx="11311922" cy="1325563"/>
          </a:xfrm>
        </p:spPr>
        <p:txBody>
          <a:bodyPr/>
          <a:lstStyle/>
          <a:p>
            <a:r>
              <a:rPr lang="en-US"/>
              <a:t>Food Movement Survey- Please Complete</a:t>
            </a:r>
          </a:p>
        </p:txBody>
      </p:sp>
      <p:sp>
        <p:nvSpPr>
          <p:cNvPr id="3" name="TextBox 2">
            <a:extLst>
              <a:ext uri="{FF2B5EF4-FFF2-40B4-BE49-F238E27FC236}">
                <a16:creationId xmlns:a16="http://schemas.microsoft.com/office/drawing/2014/main" id="{29B73B8D-6DC4-EFFF-06B4-421EAFAA162D}"/>
              </a:ext>
            </a:extLst>
          </p:cNvPr>
          <p:cNvSpPr txBox="1"/>
          <p:nvPr/>
        </p:nvSpPr>
        <p:spPr>
          <a:xfrm>
            <a:off x="3995351" y="3377513"/>
            <a:ext cx="42081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2"/>
              </a:rPr>
              <a:t>Food Movement Survey – Fill out form</a:t>
            </a:r>
            <a:endParaRPr lang="en-US"/>
          </a:p>
        </p:txBody>
      </p:sp>
    </p:spTree>
    <p:extLst>
      <p:ext uri="{BB962C8B-B14F-4D97-AF65-F5344CB8AC3E}">
        <p14:creationId xmlns:p14="http://schemas.microsoft.com/office/powerpoint/2010/main" val="2004936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90C7A-67D4-7EB3-2929-D11633FDBF2D}"/>
              </a:ext>
            </a:extLst>
          </p:cNvPr>
          <p:cNvSpPr>
            <a:spLocks noGrp="1"/>
          </p:cNvSpPr>
          <p:nvPr>
            <p:ph type="title"/>
          </p:nvPr>
        </p:nvSpPr>
        <p:spPr/>
        <p:txBody>
          <a:bodyPr>
            <a:normAutofit/>
          </a:bodyPr>
          <a:lstStyle/>
          <a:p>
            <a:r>
              <a:rPr lang="en-US" sz="4800"/>
              <a:t>Break </a:t>
            </a:r>
          </a:p>
        </p:txBody>
      </p:sp>
      <p:sp>
        <p:nvSpPr>
          <p:cNvPr id="3" name="TextBox 2">
            <a:extLst>
              <a:ext uri="{FF2B5EF4-FFF2-40B4-BE49-F238E27FC236}">
                <a16:creationId xmlns:a16="http://schemas.microsoft.com/office/drawing/2014/main" id="{23B3AAA3-9A19-1DE4-7639-15F452234CCA}"/>
              </a:ext>
            </a:extLst>
          </p:cNvPr>
          <p:cNvSpPr txBox="1"/>
          <p:nvPr/>
        </p:nvSpPr>
        <p:spPr>
          <a:xfrm>
            <a:off x="792739" y="3433752"/>
            <a:ext cx="1060397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latin typeface="Nunito Sans ExtraBold"/>
              </a:rPr>
              <a:t>Lora to lead Coconut Stretch Exercise</a:t>
            </a:r>
            <a:endParaRPr lang="en-US"/>
          </a:p>
        </p:txBody>
      </p:sp>
    </p:spTree>
    <p:extLst>
      <p:ext uri="{BB962C8B-B14F-4D97-AF65-F5344CB8AC3E}">
        <p14:creationId xmlns:p14="http://schemas.microsoft.com/office/powerpoint/2010/main" val="296529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6DD4A-B7F8-7FC6-46E6-A414B3A665B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C9B5E0C-FF03-F8FF-696F-0F260B9A85EF}"/>
              </a:ext>
            </a:extLst>
          </p:cNvPr>
          <p:cNvSpPr txBox="1"/>
          <p:nvPr/>
        </p:nvSpPr>
        <p:spPr>
          <a:xfrm>
            <a:off x="366692" y="3109133"/>
            <a:ext cx="5727032" cy="646331"/>
          </a:xfrm>
          <a:prstGeom prst="rect">
            <a:avLst/>
          </a:prstGeom>
          <a:noFill/>
        </p:spPr>
        <p:txBody>
          <a:bodyPr wrap="square" lIns="91440" tIns="45720" rIns="91440" bIns="45720" rtlCol="0" anchor="t">
            <a:spAutoFit/>
          </a:bodyPr>
          <a:lstStyle/>
          <a:p>
            <a:pPr algn="ctr"/>
            <a:r>
              <a:rPr lang="en-US" sz="3600" b="1">
                <a:solidFill>
                  <a:schemeClr val="bg1"/>
                </a:solidFill>
              </a:rPr>
              <a:t>Feedback and Discussions</a:t>
            </a:r>
          </a:p>
        </p:txBody>
      </p:sp>
    </p:spTree>
    <p:extLst>
      <p:ext uri="{BB962C8B-B14F-4D97-AF65-F5344CB8AC3E}">
        <p14:creationId xmlns:p14="http://schemas.microsoft.com/office/powerpoint/2010/main" val="2396676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D98DB-8BE9-C522-1FFD-4171F5B935ED}"/>
              </a:ext>
            </a:extLst>
          </p:cNvPr>
          <p:cNvSpPr>
            <a:spLocks noGrp="1"/>
          </p:cNvSpPr>
          <p:nvPr>
            <p:ph type="title"/>
          </p:nvPr>
        </p:nvSpPr>
        <p:spPr>
          <a:xfrm>
            <a:off x="282315" y="154113"/>
            <a:ext cx="11664845" cy="1325563"/>
          </a:xfrm>
        </p:spPr>
        <p:txBody>
          <a:bodyPr>
            <a:normAutofit/>
          </a:bodyPr>
          <a:lstStyle/>
          <a:p>
            <a:r>
              <a:rPr lang="en-US" sz="3600"/>
              <a:t>Service Insights on Meal Connect or Neighbor Intake</a:t>
            </a:r>
          </a:p>
        </p:txBody>
      </p:sp>
      <p:sp>
        <p:nvSpPr>
          <p:cNvPr id="3" name="TextBox 2">
            <a:extLst>
              <a:ext uri="{FF2B5EF4-FFF2-40B4-BE49-F238E27FC236}">
                <a16:creationId xmlns:a16="http://schemas.microsoft.com/office/drawing/2014/main" id="{4F8DF64E-C249-512E-CA75-2AA486C79E25}"/>
              </a:ext>
            </a:extLst>
          </p:cNvPr>
          <p:cNvSpPr txBox="1"/>
          <p:nvPr/>
        </p:nvSpPr>
        <p:spPr>
          <a:xfrm>
            <a:off x="1189972" y="1480417"/>
            <a:ext cx="9806104"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US" sz="2800">
              <a:highlight>
                <a:srgbClr val="FFFFFF"/>
              </a:highlight>
              <a:latin typeface="Nunito Sans"/>
            </a:endParaRPr>
          </a:p>
          <a:p>
            <a:pPr marL="285750" indent="-285750" algn="just">
              <a:buFont typeface="Courier New"/>
              <a:buChar char="○"/>
            </a:pPr>
            <a:r>
              <a:rPr lang="en-US" sz="2800">
                <a:highlight>
                  <a:srgbClr val="FFFFFF"/>
                </a:highlight>
                <a:latin typeface="Nunito Sans"/>
              </a:rPr>
              <a:t>What is it? Moving from paper intake to digital.</a:t>
            </a:r>
          </a:p>
          <a:p>
            <a:pPr marL="285750" indent="-285750" algn="just">
              <a:buFont typeface="Courier New"/>
              <a:buChar char="○"/>
            </a:pPr>
            <a:endParaRPr lang="en-US" sz="2800">
              <a:highlight>
                <a:srgbClr val="FFFFFF"/>
              </a:highlight>
              <a:latin typeface="Nunito Sans"/>
            </a:endParaRPr>
          </a:p>
          <a:p>
            <a:pPr marL="285750" indent="-285750" algn="just">
              <a:buFont typeface="Courier New"/>
              <a:buChar char="○"/>
            </a:pPr>
            <a:r>
              <a:rPr lang="en-US" sz="2800">
                <a:highlight>
                  <a:srgbClr val="FFFFFF"/>
                </a:highlight>
                <a:latin typeface="Nunito Sans"/>
              </a:rPr>
              <a:t>Fact driven database- Ability to access historical data, etc. With use of SIMC. </a:t>
            </a:r>
          </a:p>
          <a:p>
            <a:pPr marL="285750" indent="-285750" algn="just">
              <a:buFont typeface="Courier New"/>
              <a:buChar char="○"/>
            </a:pPr>
            <a:endParaRPr lang="en-US" sz="2800">
              <a:highlight>
                <a:srgbClr val="FFFFFF"/>
              </a:highlight>
              <a:latin typeface="Nunito Sans"/>
            </a:endParaRPr>
          </a:p>
          <a:p>
            <a:pPr marL="285750" indent="-285750" algn="just">
              <a:buFont typeface="Courier New"/>
              <a:buChar char="○"/>
            </a:pPr>
            <a:r>
              <a:rPr lang="en-US" sz="2800">
                <a:highlight>
                  <a:srgbClr val="FFFFFF"/>
                </a:highlight>
                <a:latin typeface="Nunito Sans"/>
              </a:rPr>
              <a:t>How partners benefit- no longer having to enter statistics when using SIMC.</a:t>
            </a:r>
          </a:p>
          <a:p>
            <a:pPr marL="285750" indent="-285750" algn="just">
              <a:buFont typeface="Courier New"/>
              <a:buChar char="○"/>
            </a:pPr>
            <a:endParaRPr lang="en-US" sz="2800">
              <a:highlight>
                <a:srgbClr val="FFFFFF"/>
              </a:highlight>
              <a:latin typeface="Nunito Sans"/>
            </a:endParaRPr>
          </a:p>
          <a:p>
            <a:pPr marL="285750" indent="-285750" algn="just">
              <a:buFont typeface="Courier New"/>
              <a:buChar char="○"/>
            </a:pPr>
            <a:r>
              <a:rPr lang="en-US" sz="2800">
                <a:highlight>
                  <a:srgbClr val="FFFFFF"/>
                </a:highlight>
                <a:latin typeface="Nunito Sans"/>
              </a:rPr>
              <a:t>Rollout timeline- Requirement through partnership with GPFB by the end of June 2027.</a:t>
            </a:r>
          </a:p>
          <a:p>
            <a:endParaRPr lang="en-US"/>
          </a:p>
        </p:txBody>
      </p:sp>
    </p:spTree>
    <p:extLst>
      <p:ext uri="{BB962C8B-B14F-4D97-AF65-F5344CB8AC3E}">
        <p14:creationId xmlns:p14="http://schemas.microsoft.com/office/powerpoint/2010/main" val="15288649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AI-generated content may be incorrect.">
            <a:extLst>
              <a:ext uri="{FF2B5EF4-FFF2-40B4-BE49-F238E27FC236}">
                <a16:creationId xmlns:a16="http://schemas.microsoft.com/office/drawing/2014/main" id="{3F6A8D39-FB39-EAEC-D332-104F659ED9A6}"/>
              </a:ext>
            </a:extLst>
          </p:cNvPr>
          <p:cNvPicPr>
            <a:picLocks noChangeAspect="1"/>
          </p:cNvPicPr>
          <p:nvPr/>
        </p:nvPicPr>
        <p:blipFill>
          <a:blip r:embed="rId2"/>
          <a:stretch>
            <a:fillRect/>
          </a:stretch>
        </p:blipFill>
        <p:spPr>
          <a:xfrm>
            <a:off x="341990" y="1650071"/>
            <a:ext cx="5943600" cy="3800217"/>
          </a:xfrm>
          <a:prstGeom prst="rect">
            <a:avLst/>
          </a:prstGeom>
        </p:spPr>
      </p:pic>
      <p:sp>
        <p:nvSpPr>
          <p:cNvPr id="4" name="TextBox 3">
            <a:extLst>
              <a:ext uri="{FF2B5EF4-FFF2-40B4-BE49-F238E27FC236}">
                <a16:creationId xmlns:a16="http://schemas.microsoft.com/office/drawing/2014/main" id="{137F6E7C-761D-14B3-5E7C-3F983258BD46}"/>
              </a:ext>
            </a:extLst>
          </p:cNvPr>
          <p:cNvSpPr txBox="1"/>
          <p:nvPr/>
        </p:nvSpPr>
        <p:spPr>
          <a:xfrm>
            <a:off x="6676930" y="172979"/>
            <a:ext cx="4968439" cy="65248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solidFill>
              </a:rPr>
              <a:t>Service Insights on MealConnect (often referred to its acronym SIMC for conciseness, Neighbor Intake, Electronic Intake, etc.) is a website created by Feeding America to be used by food banks and food pantries while collecting required information from the neighbors we serve. There are several advantages to using SIMC over traditional paper intake including but not limited to:</a:t>
            </a:r>
            <a:endParaRPr lang="en-US" sz="2000" b="1">
              <a:solidFill>
                <a:schemeClr val="bg1"/>
              </a:solidFill>
            </a:endParaRPr>
          </a:p>
          <a:p>
            <a:pPr marL="285750" indent="-285750">
              <a:buFont typeface="Symbol"/>
              <a:buChar char="•"/>
            </a:pPr>
            <a:r>
              <a:rPr lang="en-US" sz="2000">
                <a:solidFill>
                  <a:schemeClr val="bg1"/>
                </a:solidFill>
              </a:rPr>
              <a:t>Collect each neighbor’s information once, and then reuse/update it  </a:t>
            </a:r>
          </a:p>
          <a:p>
            <a:pPr marL="285750" indent="-285750">
              <a:buFont typeface="Symbol"/>
              <a:buChar char="•"/>
            </a:pPr>
            <a:r>
              <a:rPr lang="en-US" sz="2000">
                <a:solidFill>
                  <a:schemeClr val="bg1"/>
                </a:solidFill>
              </a:rPr>
              <a:t>Not having to decipher cryptic handwriting</a:t>
            </a:r>
          </a:p>
          <a:p>
            <a:pPr marL="285750" indent="-285750">
              <a:buFont typeface="Symbol"/>
              <a:buChar char="•"/>
            </a:pPr>
            <a:r>
              <a:rPr lang="en-US" sz="2000">
                <a:solidFill>
                  <a:schemeClr val="bg1"/>
                </a:solidFill>
              </a:rPr>
              <a:t>Collected data is instantly accessible to Great Plains Food Bank</a:t>
            </a:r>
          </a:p>
          <a:p>
            <a:pPr marL="285750" indent="-285750">
              <a:buFont typeface="Symbol"/>
              <a:buChar char="•"/>
            </a:pPr>
            <a:r>
              <a:rPr lang="en-US" sz="2000">
                <a:solidFill>
                  <a:schemeClr val="bg1"/>
                </a:solidFill>
              </a:rPr>
              <a:t>Set up reservations for future neighbor visits</a:t>
            </a:r>
          </a:p>
          <a:p>
            <a:pPr marL="285750" indent="-285750">
              <a:buFont typeface="Symbol"/>
              <a:buChar char="•"/>
            </a:pPr>
            <a:r>
              <a:rPr lang="en-US" sz="2000">
                <a:solidFill>
                  <a:schemeClr val="bg1"/>
                </a:solidFill>
              </a:rPr>
              <a:t>Can view your food pantry’s historical data</a:t>
            </a:r>
          </a:p>
          <a:p>
            <a:pPr algn="l"/>
            <a:endParaRPr lang="en-US"/>
          </a:p>
        </p:txBody>
      </p:sp>
    </p:spTree>
    <p:extLst>
      <p:ext uri="{BB962C8B-B14F-4D97-AF65-F5344CB8AC3E}">
        <p14:creationId xmlns:p14="http://schemas.microsoft.com/office/powerpoint/2010/main" val="569090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C8DA6-1C59-EC1C-984A-FB6328C8FD1C}"/>
              </a:ext>
            </a:extLst>
          </p:cNvPr>
          <p:cNvSpPr>
            <a:spLocks noGrp="1"/>
          </p:cNvSpPr>
          <p:nvPr>
            <p:ph type="title"/>
          </p:nvPr>
        </p:nvSpPr>
        <p:spPr/>
        <p:txBody>
          <a:bodyPr>
            <a:normAutofit/>
          </a:bodyPr>
          <a:lstStyle/>
          <a:p>
            <a:r>
              <a:rPr lang="en-US" sz="4800" b="1">
                <a:highlight>
                  <a:srgbClr val="FFFFFF"/>
                </a:highlight>
                <a:latin typeface="Nunito Sans"/>
              </a:rPr>
              <a:t>Frequently Asked Questions (FAQs)</a:t>
            </a:r>
            <a:endParaRPr lang="en-US" sz="4800">
              <a:highlight>
                <a:srgbClr val="FFFFFF"/>
              </a:highlight>
              <a:latin typeface="Nunito Sans"/>
            </a:endParaRPr>
          </a:p>
        </p:txBody>
      </p:sp>
      <p:sp>
        <p:nvSpPr>
          <p:cNvPr id="3" name="Content Placeholder 2">
            <a:extLst>
              <a:ext uri="{FF2B5EF4-FFF2-40B4-BE49-F238E27FC236}">
                <a16:creationId xmlns:a16="http://schemas.microsoft.com/office/drawing/2014/main" id="{E4DC18CB-0ED4-5211-F27C-E578B76E003E}"/>
              </a:ext>
            </a:extLst>
          </p:cNvPr>
          <p:cNvSpPr>
            <a:spLocks noGrp="1"/>
          </p:cNvSpPr>
          <p:nvPr>
            <p:ph idx="1"/>
          </p:nvPr>
        </p:nvSpPr>
        <p:spPr/>
        <p:txBody>
          <a:bodyPr vert="horz" lIns="91440" tIns="45720" rIns="91440" bIns="45720" rtlCol="0" anchor="t">
            <a:noAutofit/>
          </a:bodyPr>
          <a:lstStyle/>
          <a:p>
            <a:r>
              <a:rPr lang="en-US" sz="2000">
                <a:highlight>
                  <a:srgbClr val="FFFFFF"/>
                </a:highlight>
              </a:rPr>
              <a:t>If I collect statistics using SIMC, do I still need to enter numbers into PWW?</a:t>
            </a:r>
          </a:p>
          <a:p>
            <a:pPr lvl="1"/>
            <a:r>
              <a:rPr lang="en-US" sz="2000">
                <a:highlight>
                  <a:srgbClr val="FFFFFF"/>
                </a:highlight>
              </a:rPr>
              <a:t>Nope! As long as you do intake on SIMC, we instantly have access to the numbers we need. However, if you prefer to record pounds in PWW, that is okay as long as intake is still done in SIMC without the pounds entered.</a:t>
            </a:r>
          </a:p>
          <a:p>
            <a:r>
              <a:rPr lang="en-US" sz="2000">
                <a:highlight>
                  <a:srgbClr val="FFFFFF"/>
                </a:highlight>
              </a:rPr>
              <a:t>Do I need to install any special software to use SIMC?</a:t>
            </a:r>
          </a:p>
          <a:p>
            <a:pPr lvl="1"/>
            <a:r>
              <a:rPr lang="en-US" sz="2000">
                <a:highlight>
                  <a:srgbClr val="FFFFFF"/>
                </a:highlight>
              </a:rPr>
              <a:t>Nope! SIMC is a website that can be accessed from any device with an internet connection. Feel free to use a computer, laptop, tablet, or even your smartphone! We recommend that you use your smartphone for doing SIMC intake at mobile distributions as it is easy to carry around and typically has access to mobile data.</a:t>
            </a:r>
          </a:p>
          <a:p>
            <a:r>
              <a:rPr lang="en-US" sz="2000">
                <a:highlight>
                  <a:srgbClr val="FFFFFF"/>
                </a:highlight>
              </a:rPr>
              <a:t>Are there any resources offered once onboarded to SIMC?</a:t>
            </a:r>
          </a:p>
          <a:p>
            <a:pPr lvl="1"/>
            <a:r>
              <a:rPr lang="en-US" sz="2000">
                <a:highlight>
                  <a:srgbClr val="FFFFFF"/>
                </a:highlight>
              </a:rPr>
              <a:t>Yes! As part of onboarding, we will provide you with a Chromebook along with some basic accessories if you do not already have a preferred device. While we technically own these, you can use them as long as you continue to use SIMC and remain in good standing as a food pantry.</a:t>
            </a:r>
          </a:p>
          <a:p>
            <a:endParaRPr lang="en-US" sz="1200">
              <a:highlight>
                <a:srgbClr val="FFFFFF"/>
              </a:highlight>
            </a:endParaRPr>
          </a:p>
          <a:p>
            <a:endParaRPr lang="en-US"/>
          </a:p>
        </p:txBody>
      </p:sp>
    </p:spTree>
    <p:extLst>
      <p:ext uri="{BB962C8B-B14F-4D97-AF65-F5344CB8AC3E}">
        <p14:creationId xmlns:p14="http://schemas.microsoft.com/office/powerpoint/2010/main" val="2659709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F058C0E-7DCF-E06C-3A0B-DBB86888F29B}"/>
              </a:ext>
            </a:extLst>
          </p:cNvPr>
          <p:cNvSpPr>
            <a:spLocks noGrp="1"/>
          </p:cNvSpPr>
          <p:nvPr>
            <p:ph type="title"/>
          </p:nvPr>
        </p:nvSpPr>
        <p:spPr>
          <a:xfrm>
            <a:off x="838200" y="365125"/>
            <a:ext cx="10515600" cy="1325563"/>
          </a:xfrm>
        </p:spPr>
        <p:txBody>
          <a:bodyPr>
            <a:normAutofit/>
          </a:bodyPr>
          <a:lstStyle/>
          <a:p>
            <a:r>
              <a:rPr lang="en-US"/>
              <a:t>Meet the Team : </a:t>
            </a:r>
          </a:p>
        </p:txBody>
      </p:sp>
      <p:pic>
        <p:nvPicPr>
          <p:cNvPr id="2" name="Picture 1" descr="A person with blonde hair and a necklace&#10;&#10;AI-generated content may be incorrect.">
            <a:extLst>
              <a:ext uri="{FF2B5EF4-FFF2-40B4-BE49-F238E27FC236}">
                <a16:creationId xmlns:a16="http://schemas.microsoft.com/office/drawing/2014/main" id="{3B3B4C45-7062-9404-63AC-E42CE67D7AE6}"/>
              </a:ext>
            </a:extLst>
          </p:cNvPr>
          <p:cNvPicPr>
            <a:picLocks noChangeAspect="1"/>
          </p:cNvPicPr>
          <p:nvPr/>
        </p:nvPicPr>
        <p:blipFill>
          <a:blip r:embed="rId2"/>
          <a:stretch>
            <a:fillRect/>
          </a:stretch>
        </p:blipFill>
        <p:spPr>
          <a:xfrm>
            <a:off x="578886" y="1392522"/>
            <a:ext cx="2396436" cy="2374350"/>
          </a:xfrm>
          <a:prstGeom prst="rect">
            <a:avLst/>
          </a:prstGeom>
        </p:spPr>
      </p:pic>
      <p:pic>
        <p:nvPicPr>
          <p:cNvPr id="3" name="Picture 2" descr="A person smiling for a picture&#10;&#10;AI-generated content may be incorrect.">
            <a:extLst>
              <a:ext uri="{FF2B5EF4-FFF2-40B4-BE49-F238E27FC236}">
                <a16:creationId xmlns:a16="http://schemas.microsoft.com/office/drawing/2014/main" id="{07722131-F135-6B5B-FCCA-AABA8A6B399A}"/>
              </a:ext>
            </a:extLst>
          </p:cNvPr>
          <p:cNvPicPr>
            <a:picLocks noChangeAspect="1"/>
          </p:cNvPicPr>
          <p:nvPr/>
        </p:nvPicPr>
        <p:blipFill>
          <a:blip r:embed="rId3"/>
          <a:stretch>
            <a:fillRect/>
          </a:stretch>
        </p:blipFill>
        <p:spPr>
          <a:xfrm>
            <a:off x="8970816" y="1397313"/>
            <a:ext cx="2389911" cy="2378365"/>
          </a:xfrm>
          <a:prstGeom prst="rect">
            <a:avLst/>
          </a:prstGeom>
        </p:spPr>
      </p:pic>
      <p:pic>
        <p:nvPicPr>
          <p:cNvPr id="4" name="Picture 3" descr="A person with blonde hair smiling&#10;&#10;AI-generated content may be incorrect.">
            <a:extLst>
              <a:ext uri="{FF2B5EF4-FFF2-40B4-BE49-F238E27FC236}">
                <a16:creationId xmlns:a16="http://schemas.microsoft.com/office/drawing/2014/main" id="{2547DAB9-BDF4-2E69-0ACF-0467AF012275}"/>
              </a:ext>
            </a:extLst>
          </p:cNvPr>
          <p:cNvPicPr>
            <a:picLocks noChangeAspect="1"/>
          </p:cNvPicPr>
          <p:nvPr/>
        </p:nvPicPr>
        <p:blipFill>
          <a:blip r:embed="rId4"/>
          <a:stretch>
            <a:fillRect/>
          </a:stretch>
        </p:blipFill>
        <p:spPr>
          <a:xfrm>
            <a:off x="6154350" y="1397312"/>
            <a:ext cx="2389910" cy="2378365"/>
          </a:xfrm>
          <a:prstGeom prst="rect">
            <a:avLst/>
          </a:prstGeom>
        </p:spPr>
      </p:pic>
      <p:pic>
        <p:nvPicPr>
          <p:cNvPr id="5" name="Picture 4" descr="A person smiling for a picture&#10;&#10;AI-generated content may be incorrect.">
            <a:extLst>
              <a:ext uri="{FF2B5EF4-FFF2-40B4-BE49-F238E27FC236}">
                <a16:creationId xmlns:a16="http://schemas.microsoft.com/office/drawing/2014/main" id="{B09C0923-010D-8E24-D909-40573A7042EA}"/>
              </a:ext>
            </a:extLst>
          </p:cNvPr>
          <p:cNvPicPr>
            <a:picLocks noChangeAspect="1"/>
          </p:cNvPicPr>
          <p:nvPr/>
        </p:nvPicPr>
        <p:blipFill>
          <a:blip r:embed="rId5"/>
          <a:stretch>
            <a:fillRect/>
          </a:stretch>
        </p:blipFill>
        <p:spPr>
          <a:xfrm>
            <a:off x="3288894" y="1397312"/>
            <a:ext cx="2378364" cy="2378364"/>
          </a:xfrm>
          <a:prstGeom prst="rect">
            <a:avLst/>
          </a:prstGeom>
        </p:spPr>
      </p:pic>
      <p:pic>
        <p:nvPicPr>
          <p:cNvPr id="6" name="Picture 5" descr="A person in a suit&#10;&#10;AI-generated content may be incorrect.">
            <a:extLst>
              <a:ext uri="{FF2B5EF4-FFF2-40B4-BE49-F238E27FC236}">
                <a16:creationId xmlns:a16="http://schemas.microsoft.com/office/drawing/2014/main" id="{523C9059-B084-73F6-5549-E259C6BD08C1}"/>
              </a:ext>
            </a:extLst>
          </p:cNvPr>
          <p:cNvPicPr>
            <a:picLocks noChangeAspect="1"/>
          </p:cNvPicPr>
          <p:nvPr/>
        </p:nvPicPr>
        <p:blipFill>
          <a:blip r:embed="rId6"/>
          <a:stretch>
            <a:fillRect/>
          </a:stretch>
        </p:blipFill>
        <p:spPr>
          <a:xfrm>
            <a:off x="3291161" y="4416647"/>
            <a:ext cx="2802846" cy="1865751"/>
          </a:xfrm>
          <a:prstGeom prst="rect">
            <a:avLst/>
          </a:prstGeom>
        </p:spPr>
      </p:pic>
      <p:sp>
        <p:nvSpPr>
          <p:cNvPr id="7" name="TextBox 6">
            <a:extLst>
              <a:ext uri="{FF2B5EF4-FFF2-40B4-BE49-F238E27FC236}">
                <a16:creationId xmlns:a16="http://schemas.microsoft.com/office/drawing/2014/main" id="{3DCA98F6-69D4-E4D5-EC91-A30FA0862425}"/>
              </a:ext>
            </a:extLst>
          </p:cNvPr>
          <p:cNvSpPr txBox="1"/>
          <p:nvPr/>
        </p:nvSpPr>
        <p:spPr>
          <a:xfrm>
            <a:off x="1006631" y="3955873"/>
            <a:ext cx="18493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Alissa Finke</a:t>
            </a:r>
          </a:p>
        </p:txBody>
      </p:sp>
      <p:sp>
        <p:nvSpPr>
          <p:cNvPr id="8" name="TextBox 7">
            <a:extLst>
              <a:ext uri="{FF2B5EF4-FFF2-40B4-BE49-F238E27FC236}">
                <a16:creationId xmlns:a16="http://schemas.microsoft.com/office/drawing/2014/main" id="{6AC5C9CC-3E72-4F5A-27F2-8CE01652493C}"/>
              </a:ext>
            </a:extLst>
          </p:cNvPr>
          <p:cNvSpPr txBox="1"/>
          <p:nvPr/>
        </p:nvSpPr>
        <p:spPr>
          <a:xfrm>
            <a:off x="9072136" y="3955603"/>
            <a:ext cx="21917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Janelle LaCoursiere</a:t>
            </a:r>
          </a:p>
        </p:txBody>
      </p:sp>
      <p:sp>
        <p:nvSpPr>
          <p:cNvPr id="9" name="TextBox 8">
            <a:extLst>
              <a:ext uri="{FF2B5EF4-FFF2-40B4-BE49-F238E27FC236}">
                <a16:creationId xmlns:a16="http://schemas.microsoft.com/office/drawing/2014/main" id="{07C0886F-3B53-C08A-921B-FEA1D9E37653}"/>
              </a:ext>
            </a:extLst>
          </p:cNvPr>
          <p:cNvSpPr txBox="1"/>
          <p:nvPr/>
        </p:nvSpPr>
        <p:spPr>
          <a:xfrm>
            <a:off x="6612579" y="3958735"/>
            <a:ext cx="14737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Lora Stone</a:t>
            </a:r>
          </a:p>
        </p:txBody>
      </p:sp>
      <p:sp>
        <p:nvSpPr>
          <p:cNvPr id="10" name="TextBox 9">
            <a:extLst>
              <a:ext uri="{FF2B5EF4-FFF2-40B4-BE49-F238E27FC236}">
                <a16:creationId xmlns:a16="http://schemas.microsoft.com/office/drawing/2014/main" id="{82B65239-B889-DE81-CB14-D6B5CA95114A}"/>
              </a:ext>
            </a:extLst>
          </p:cNvPr>
          <p:cNvSpPr txBox="1"/>
          <p:nvPr/>
        </p:nvSpPr>
        <p:spPr>
          <a:xfrm>
            <a:off x="3723821" y="3957057"/>
            <a:ext cx="15347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Kayla Beck</a:t>
            </a:r>
          </a:p>
        </p:txBody>
      </p:sp>
      <p:sp>
        <p:nvSpPr>
          <p:cNvPr id="11" name="TextBox 10">
            <a:extLst>
              <a:ext uri="{FF2B5EF4-FFF2-40B4-BE49-F238E27FC236}">
                <a16:creationId xmlns:a16="http://schemas.microsoft.com/office/drawing/2014/main" id="{C07D42D1-9773-11F3-041C-CE84BACCB9AB}"/>
              </a:ext>
            </a:extLst>
          </p:cNvPr>
          <p:cNvSpPr txBox="1"/>
          <p:nvPr/>
        </p:nvSpPr>
        <p:spPr>
          <a:xfrm>
            <a:off x="6559582" y="5027076"/>
            <a:ext cx="158714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Ann Prifrel</a:t>
            </a:r>
          </a:p>
          <a:p>
            <a:pPr algn="ctr"/>
            <a:r>
              <a:rPr lang="en-US"/>
              <a:t>(CEO)</a:t>
            </a:r>
          </a:p>
        </p:txBody>
      </p:sp>
    </p:spTree>
    <p:extLst>
      <p:ext uri="{BB962C8B-B14F-4D97-AF65-F5344CB8AC3E}">
        <p14:creationId xmlns:p14="http://schemas.microsoft.com/office/powerpoint/2010/main" val="3984069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CFAA26-C254-06D9-4F5A-8A82EA8E949F}"/>
              </a:ext>
            </a:extLst>
          </p:cNvPr>
          <p:cNvSpPr txBox="1"/>
          <p:nvPr/>
        </p:nvSpPr>
        <p:spPr>
          <a:xfrm>
            <a:off x="1286858" y="926529"/>
            <a:ext cx="9625939" cy="50116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sz="2400"/>
              <a:t>Does it cost anything to use SIMC?</a:t>
            </a:r>
          </a:p>
          <a:p>
            <a:pPr marL="742950" lvl="1" indent="-285750">
              <a:lnSpc>
                <a:spcPct val="90000"/>
              </a:lnSpc>
              <a:spcBef>
                <a:spcPts val="500"/>
              </a:spcBef>
              <a:buFont typeface="Arial"/>
              <a:buChar char="•"/>
            </a:pPr>
            <a:r>
              <a:rPr lang="en-US" sz="2400"/>
              <a:t>Nope! SIMC is free to use for Feeding America partnered with food banks and their food pantries. Since Great Plains Food Bank is partnered with Feeding America, all our partner food pantries can use SIMC.</a:t>
            </a:r>
          </a:p>
          <a:p>
            <a:pPr marL="285750" indent="-285750">
              <a:lnSpc>
                <a:spcPct val="90000"/>
              </a:lnSpc>
              <a:spcBef>
                <a:spcPts val="1000"/>
              </a:spcBef>
              <a:buFont typeface="Arial"/>
              <a:buChar char="•"/>
            </a:pPr>
            <a:r>
              <a:rPr lang="en-US" sz="2400"/>
              <a:t>Do I need an internet connection to use SIMC?</a:t>
            </a:r>
          </a:p>
          <a:p>
            <a:pPr marL="742950" lvl="1" indent="-285750">
              <a:lnSpc>
                <a:spcPct val="90000"/>
              </a:lnSpc>
              <a:spcBef>
                <a:spcPts val="500"/>
              </a:spcBef>
              <a:buFont typeface="Arial"/>
              <a:buChar char="•"/>
            </a:pPr>
            <a:r>
              <a:rPr lang="en-US" sz="2400"/>
              <a:t>Yes. However, if you do not have access to the internet at your food distribution site, we will reimburse you for the cost of our recommended mobile hotspot and plan currently listed on our website. Pricing changes, so please refer to our website for what we will currently reimburse. Since this process is time consuming and costs money for us, we ask that you confirm that you cannot use your own internet or mobile hotspot first before requesting reimbursement.</a:t>
            </a:r>
          </a:p>
        </p:txBody>
      </p:sp>
    </p:spTree>
    <p:extLst>
      <p:ext uri="{BB962C8B-B14F-4D97-AF65-F5344CB8AC3E}">
        <p14:creationId xmlns:p14="http://schemas.microsoft.com/office/powerpoint/2010/main" val="36473760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517CC4-8F9E-ACA4-94C4-8BB881EF68EC}"/>
              </a:ext>
            </a:extLst>
          </p:cNvPr>
          <p:cNvSpPr txBox="1"/>
          <p:nvPr/>
        </p:nvSpPr>
        <p:spPr>
          <a:xfrm>
            <a:off x="859503" y="1073142"/>
            <a:ext cx="914979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a:solidFill>
                  <a:schemeClr val="bg1"/>
                </a:solidFill>
              </a:rPr>
              <a:t>Questions?</a:t>
            </a:r>
            <a:endParaRPr lang="en-US" sz="4800">
              <a:solidFill>
                <a:schemeClr val="bg1"/>
              </a:solidFill>
              <a:latin typeface="Nunito Sans ExtraBold"/>
            </a:endParaRPr>
          </a:p>
        </p:txBody>
      </p:sp>
      <p:sp>
        <p:nvSpPr>
          <p:cNvPr id="5" name="TextBox 4">
            <a:extLst>
              <a:ext uri="{FF2B5EF4-FFF2-40B4-BE49-F238E27FC236}">
                <a16:creationId xmlns:a16="http://schemas.microsoft.com/office/drawing/2014/main" id="{FF3DC7E3-9236-934E-47A1-0219E1D658D0}"/>
              </a:ext>
            </a:extLst>
          </p:cNvPr>
          <p:cNvSpPr txBox="1"/>
          <p:nvPr/>
        </p:nvSpPr>
        <p:spPr>
          <a:xfrm>
            <a:off x="859481" y="5126858"/>
            <a:ext cx="669182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1"/>
                </a:solidFill>
              </a:rPr>
              <a:t>To Learn More About SIMC:</a:t>
            </a:r>
            <a:endParaRPr lang="en-US">
              <a:solidFill>
                <a:schemeClr val="bg1"/>
              </a:solidFill>
            </a:endParaRPr>
          </a:p>
          <a:p>
            <a:r>
              <a:rPr lang="en-US">
                <a:solidFill>
                  <a:schemeClr val="bg1"/>
                </a:solidFill>
              </a:rPr>
              <a:t>Please reach out to Parker Jabas, our Data Insights Manager, using one of the following contact methods:</a:t>
            </a:r>
          </a:p>
          <a:p>
            <a:r>
              <a:rPr lang="en-US">
                <a:solidFill>
                  <a:schemeClr val="bg1"/>
                </a:solidFill>
              </a:rPr>
              <a:t>  Email: </a:t>
            </a:r>
            <a:r>
              <a:rPr lang="en-US" u="sng">
                <a:solidFill>
                  <a:schemeClr val="bg1"/>
                </a:solidFill>
                <a:hlinkClick r:id="rId2">
                  <a:extLst>
                    <a:ext uri="{A12FA001-AC4F-418D-AE19-62706E023703}">
                      <ahyp:hlinkClr xmlns:ahyp="http://schemas.microsoft.com/office/drawing/2018/hyperlinkcolor" val="tx"/>
                    </a:ext>
                  </a:extLst>
                </a:hlinkClick>
              </a:rPr>
              <a:t>pjabas@greatplainsfoodbank.org</a:t>
            </a:r>
            <a:endParaRPr lang="en-US">
              <a:solidFill>
                <a:schemeClr val="bg1"/>
              </a:solidFill>
              <a:hlinkClick r:id="" action="ppaction://noaction">
                <a:extLst>
                  <a:ext uri="{A12FA001-AC4F-418D-AE19-62706E023703}">
                    <ahyp:hlinkClr xmlns:ahyp="http://schemas.microsoft.com/office/drawing/2018/hyperlinkcolor" val="tx"/>
                  </a:ext>
                </a:extLst>
              </a:hlinkClick>
            </a:endParaRPr>
          </a:p>
          <a:p>
            <a:r>
              <a:rPr lang="en-US">
                <a:solidFill>
                  <a:schemeClr val="bg1"/>
                </a:solidFill>
              </a:rPr>
              <a:t>  Phone: (701) 997-7284</a:t>
            </a:r>
          </a:p>
          <a:p>
            <a:pPr algn="l"/>
            <a:endParaRPr lang="en-US"/>
          </a:p>
        </p:txBody>
      </p:sp>
    </p:spTree>
    <p:extLst>
      <p:ext uri="{BB962C8B-B14F-4D97-AF65-F5344CB8AC3E}">
        <p14:creationId xmlns:p14="http://schemas.microsoft.com/office/powerpoint/2010/main" val="2307157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C13E3-00AD-524E-D489-01FF6D0D6F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E8D154-7AD3-6BA1-A538-53F4D8CE5718}"/>
              </a:ext>
            </a:extLst>
          </p:cNvPr>
          <p:cNvSpPr>
            <a:spLocks noGrp="1"/>
          </p:cNvSpPr>
          <p:nvPr>
            <p:ph type="title"/>
          </p:nvPr>
        </p:nvSpPr>
        <p:spPr>
          <a:xfrm>
            <a:off x="488431" y="365125"/>
            <a:ext cx="11208893" cy="1344300"/>
          </a:xfrm>
        </p:spPr>
        <p:txBody>
          <a:bodyPr>
            <a:normAutofit/>
          </a:bodyPr>
          <a:lstStyle/>
          <a:p>
            <a:r>
              <a:rPr lang="en-US" sz="3200"/>
              <a:t>Agency Partner Feedback- Survey and Suggested Topics</a:t>
            </a:r>
          </a:p>
        </p:txBody>
      </p:sp>
      <p:sp>
        <p:nvSpPr>
          <p:cNvPr id="3" name="Content Placeholder 2">
            <a:extLst>
              <a:ext uri="{FF2B5EF4-FFF2-40B4-BE49-F238E27FC236}">
                <a16:creationId xmlns:a16="http://schemas.microsoft.com/office/drawing/2014/main" id="{5429384C-BBDD-6F8C-F061-0077BC46E839}"/>
              </a:ext>
            </a:extLst>
          </p:cNvPr>
          <p:cNvSpPr>
            <a:spLocks noGrp="1"/>
          </p:cNvSpPr>
          <p:nvPr>
            <p:ph idx="1"/>
          </p:nvPr>
        </p:nvSpPr>
        <p:spPr/>
        <p:txBody>
          <a:bodyPr vert="horz" lIns="91440" tIns="45720" rIns="91440" bIns="45720" rtlCol="0" anchor="t">
            <a:normAutofit/>
          </a:bodyPr>
          <a:lstStyle/>
          <a:p>
            <a:endParaRPr lang="en-US"/>
          </a:p>
          <a:p>
            <a:endParaRPr lang="en-US"/>
          </a:p>
        </p:txBody>
      </p:sp>
      <p:sp>
        <p:nvSpPr>
          <p:cNvPr id="4" name="TextBox 3">
            <a:extLst>
              <a:ext uri="{FF2B5EF4-FFF2-40B4-BE49-F238E27FC236}">
                <a16:creationId xmlns:a16="http://schemas.microsoft.com/office/drawing/2014/main" id="{C493D221-2CDB-A862-AABA-AC9ED838DC4D}"/>
              </a:ext>
            </a:extLst>
          </p:cNvPr>
          <p:cNvSpPr txBox="1"/>
          <p:nvPr/>
        </p:nvSpPr>
        <p:spPr>
          <a:xfrm>
            <a:off x="1043354" y="1845116"/>
            <a:ext cx="10310760" cy="33855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a:buChar char="○"/>
            </a:pPr>
            <a:r>
              <a:rPr lang="en-US" sz="2800">
                <a:highlight>
                  <a:srgbClr val="FFFFFF"/>
                </a:highlight>
                <a:latin typeface="Nunito Sans"/>
              </a:rPr>
              <a:t>Inventory Challenges/diversify food sources</a:t>
            </a:r>
          </a:p>
          <a:p>
            <a:pPr marL="285750" indent="-285750">
              <a:buFont typeface="Courier New"/>
              <a:buChar char="○"/>
            </a:pPr>
            <a:r>
              <a:rPr lang="en-US" sz="2800">
                <a:highlight>
                  <a:srgbClr val="FFFFFF"/>
                </a:highlight>
                <a:latin typeface="Nunito Sans"/>
              </a:rPr>
              <a:t>Cultural food access/or special dietary needs GF/low sugar/ low sodium</a:t>
            </a:r>
          </a:p>
          <a:p>
            <a:pPr marL="285750" indent="-285750">
              <a:buFont typeface="Courier New"/>
              <a:buChar char="○"/>
            </a:pPr>
            <a:r>
              <a:rPr lang="en-US" sz="2800">
                <a:highlight>
                  <a:srgbClr val="FFFFFF"/>
                </a:highlight>
                <a:latin typeface="Nunito Sans"/>
              </a:rPr>
              <a:t>Volunteer recruitment</a:t>
            </a:r>
          </a:p>
          <a:p>
            <a:pPr marL="285750" indent="-285750">
              <a:buFont typeface="Courier New"/>
              <a:buChar char="○"/>
            </a:pPr>
            <a:r>
              <a:rPr lang="en-US" sz="2800">
                <a:highlight>
                  <a:srgbClr val="FFFFFF"/>
                </a:highlight>
                <a:latin typeface="Nunito Sans"/>
              </a:rPr>
              <a:t>Choice model implementation </a:t>
            </a:r>
          </a:p>
          <a:p>
            <a:pPr marL="285750" indent="-285750">
              <a:buFont typeface="Courier New"/>
              <a:buChar char="○"/>
            </a:pPr>
            <a:r>
              <a:rPr lang="en-US" sz="2800">
                <a:highlight>
                  <a:srgbClr val="FFFFFF"/>
                </a:highlight>
                <a:latin typeface="Nunito Sans"/>
              </a:rPr>
              <a:t>Produce distribution strategies (Pop-Up Distributions)</a:t>
            </a:r>
          </a:p>
          <a:p>
            <a:pPr marL="285750" indent="-285750">
              <a:buFont typeface="Courier New"/>
              <a:buChar char="○"/>
            </a:pPr>
            <a:r>
              <a:rPr lang="en-US" sz="2800">
                <a:highlight>
                  <a:srgbClr val="FFFFFF"/>
                </a:highlight>
                <a:latin typeface="Nunito Sans"/>
              </a:rPr>
              <a:t>Fundraising and grant writing-sustainability </a:t>
            </a:r>
          </a:p>
          <a:p>
            <a:pPr algn="l"/>
            <a:endParaRPr lang="en-US"/>
          </a:p>
        </p:txBody>
      </p:sp>
    </p:spTree>
    <p:extLst>
      <p:ext uri="{BB962C8B-B14F-4D97-AF65-F5344CB8AC3E}">
        <p14:creationId xmlns:p14="http://schemas.microsoft.com/office/powerpoint/2010/main" val="14977990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66C0E-43F3-588B-4FA6-9C792747250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961FEA8-BA01-F726-BA12-C32358AC1253}"/>
              </a:ext>
            </a:extLst>
          </p:cNvPr>
          <p:cNvSpPr txBox="1"/>
          <p:nvPr/>
        </p:nvSpPr>
        <p:spPr>
          <a:xfrm>
            <a:off x="1138989" y="2614863"/>
            <a:ext cx="5727032" cy="1200329"/>
          </a:xfrm>
          <a:prstGeom prst="rect">
            <a:avLst/>
          </a:prstGeom>
          <a:noFill/>
        </p:spPr>
        <p:txBody>
          <a:bodyPr wrap="square" lIns="91440" tIns="45720" rIns="91440" bIns="45720" rtlCol="0" anchor="t">
            <a:spAutoFit/>
          </a:bodyPr>
          <a:lstStyle/>
          <a:p>
            <a:pPr algn="ctr"/>
            <a:r>
              <a:rPr lang="en-US" sz="3600" b="1">
                <a:solidFill>
                  <a:schemeClr val="bg1"/>
                </a:solidFill>
              </a:rPr>
              <a:t>Agency of The Year Presentation</a:t>
            </a:r>
            <a:endParaRPr lang="en-US">
              <a:solidFill>
                <a:schemeClr val="bg1"/>
              </a:solidFill>
            </a:endParaRPr>
          </a:p>
        </p:txBody>
      </p:sp>
    </p:spTree>
    <p:extLst>
      <p:ext uri="{BB962C8B-B14F-4D97-AF65-F5344CB8AC3E}">
        <p14:creationId xmlns:p14="http://schemas.microsoft.com/office/powerpoint/2010/main" val="826240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9B489-40B7-29FF-1FF4-0596EF40ACD3}"/>
              </a:ext>
            </a:extLst>
          </p:cNvPr>
          <p:cNvSpPr>
            <a:spLocks noGrp="1"/>
          </p:cNvSpPr>
          <p:nvPr>
            <p:ph type="title"/>
          </p:nvPr>
        </p:nvSpPr>
        <p:spPr/>
        <p:txBody>
          <a:bodyPr/>
          <a:lstStyle/>
          <a:p>
            <a:r>
              <a:rPr lang="en-US"/>
              <a:t>2025 Agency Of The Year</a:t>
            </a:r>
          </a:p>
        </p:txBody>
      </p:sp>
      <p:sp>
        <p:nvSpPr>
          <p:cNvPr id="4" name="TextBox 3">
            <a:extLst>
              <a:ext uri="{FF2B5EF4-FFF2-40B4-BE49-F238E27FC236}">
                <a16:creationId xmlns:a16="http://schemas.microsoft.com/office/drawing/2014/main" id="{DA9679AC-B204-6F04-5F04-D8638D7128AF}"/>
              </a:ext>
            </a:extLst>
          </p:cNvPr>
          <p:cNvSpPr txBox="1"/>
          <p:nvPr/>
        </p:nvSpPr>
        <p:spPr>
          <a:xfrm>
            <a:off x="411468" y="1936209"/>
            <a:ext cx="1137302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Agency of the year is:</a:t>
            </a:r>
          </a:p>
          <a:p>
            <a:endParaRPr lang="en-US" sz="2800"/>
          </a:p>
          <a:p>
            <a:r>
              <a:rPr lang="en-US" sz="2800"/>
              <a:t>Highlight partners who exemplify the Great Plains Food Bank values:</a:t>
            </a:r>
          </a:p>
          <a:p>
            <a:endParaRPr lang="en-US" sz="2800"/>
          </a:p>
          <a:p>
            <a:r>
              <a:rPr lang="en-US" sz="2800"/>
              <a:t>Service Award: Belfield Medora Food Pantry </a:t>
            </a:r>
          </a:p>
          <a:p>
            <a:endParaRPr lang="en-US" sz="2800"/>
          </a:p>
          <a:p>
            <a:r>
              <a:rPr lang="en-US" sz="2800"/>
              <a:t>Passion Award: West Fargo Eats</a:t>
            </a:r>
          </a:p>
          <a:p>
            <a:endParaRPr lang="en-US" sz="2800"/>
          </a:p>
          <a:p>
            <a:r>
              <a:rPr lang="en-US" sz="2800"/>
              <a:t>Innovation Award: McKenzie County Food Pantry </a:t>
            </a:r>
          </a:p>
        </p:txBody>
      </p:sp>
    </p:spTree>
    <p:extLst>
      <p:ext uri="{BB962C8B-B14F-4D97-AF65-F5344CB8AC3E}">
        <p14:creationId xmlns:p14="http://schemas.microsoft.com/office/powerpoint/2010/main" val="10669344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4EB7A-B044-AB72-DE58-61402A5D60D2}"/>
              </a:ext>
            </a:extLst>
          </p:cNvPr>
          <p:cNvSpPr>
            <a:spLocks noGrp="1"/>
          </p:cNvSpPr>
          <p:nvPr>
            <p:ph type="title"/>
          </p:nvPr>
        </p:nvSpPr>
        <p:spPr>
          <a:xfrm>
            <a:off x="632086" y="141621"/>
            <a:ext cx="10927829" cy="1325563"/>
          </a:xfrm>
        </p:spPr>
        <p:txBody>
          <a:bodyPr/>
          <a:lstStyle/>
          <a:p>
            <a:r>
              <a:rPr lang="en-US" sz="4000"/>
              <a:t>Service Award: Belfield Medora Food Pantry</a:t>
            </a:r>
          </a:p>
        </p:txBody>
      </p:sp>
      <p:sp>
        <p:nvSpPr>
          <p:cNvPr id="4" name="TextBox 3">
            <a:extLst>
              <a:ext uri="{FF2B5EF4-FFF2-40B4-BE49-F238E27FC236}">
                <a16:creationId xmlns:a16="http://schemas.microsoft.com/office/drawing/2014/main" id="{741ED9E5-D510-8FA9-9A90-93F8411D8546}"/>
              </a:ext>
            </a:extLst>
          </p:cNvPr>
          <p:cNvSpPr txBox="1"/>
          <p:nvPr/>
        </p:nvSpPr>
        <p:spPr>
          <a:xfrm>
            <a:off x="222289" y="1466750"/>
            <a:ext cx="5656648"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Belfield Medora Food Pantry- </a:t>
            </a:r>
          </a:p>
          <a:p>
            <a:endParaRPr lang="en-US"/>
          </a:p>
          <a:p>
            <a:r>
              <a:rPr lang="en-US"/>
              <a:t>Belfield Medora Food Pantry supports the community of Stark and surrounding counties. This</a:t>
            </a:r>
            <a:r>
              <a:rPr lang="en-US">
                <a:ea typeface="+mn-lt"/>
                <a:cs typeface="+mn-lt"/>
              </a:rPr>
              <a:t> October marks 40 years since the start of the Belfield Medora Food Pantry according to Belfield Lutheran Church council minutes. In 2025 he food pantry gave out 51,736 pounds of food, an average of 4,311 pounds of food per month. With economic difficulties, people who fall on unexpected challenging times can always look to the BMFP for basic needs. They have helped many families get through tough times, who sometimes return to volunteer or donate once back on their feet. After asking several people in the community about the Food Pantry, every person knew someone who has received help from their resources.</a:t>
            </a:r>
            <a:endParaRPr lang="en-US"/>
          </a:p>
          <a:p>
            <a:endParaRPr lang="en-US"/>
          </a:p>
        </p:txBody>
      </p:sp>
      <p:pic>
        <p:nvPicPr>
          <p:cNvPr id="5" name="Picture 4" descr="A person holding a plaque&#10;&#10;AI-generated content may be incorrect.">
            <a:extLst>
              <a:ext uri="{FF2B5EF4-FFF2-40B4-BE49-F238E27FC236}">
                <a16:creationId xmlns:a16="http://schemas.microsoft.com/office/drawing/2014/main" id="{A0850B88-DE2F-345B-A719-554849D99D68}"/>
              </a:ext>
            </a:extLst>
          </p:cNvPr>
          <p:cNvPicPr>
            <a:picLocks noChangeAspect="1"/>
          </p:cNvPicPr>
          <p:nvPr/>
        </p:nvPicPr>
        <p:blipFill>
          <a:blip r:embed="rId2"/>
          <a:stretch>
            <a:fillRect/>
          </a:stretch>
        </p:blipFill>
        <p:spPr>
          <a:xfrm>
            <a:off x="7471660" y="1467786"/>
            <a:ext cx="3825615" cy="5071673"/>
          </a:xfrm>
          <a:prstGeom prst="rect">
            <a:avLst/>
          </a:prstGeom>
        </p:spPr>
      </p:pic>
    </p:spTree>
    <p:extLst>
      <p:ext uri="{BB962C8B-B14F-4D97-AF65-F5344CB8AC3E}">
        <p14:creationId xmlns:p14="http://schemas.microsoft.com/office/powerpoint/2010/main" val="8408924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AE654-975E-3F91-1CEF-F10E9C6D4DFF}"/>
              </a:ext>
            </a:extLst>
          </p:cNvPr>
          <p:cNvSpPr>
            <a:spLocks noGrp="1"/>
          </p:cNvSpPr>
          <p:nvPr>
            <p:ph type="title"/>
          </p:nvPr>
        </p:nvSpPr>
        <p:spPr/>
        <p:txBody>
          <a:bodyPr/>
          <a:lstStyle/>
          <a:p>
            <a:r>
              <a:rPr lang="en-US"/>
              <a:t>Passion Award: West Fargo Eats</a:t>
            </a:r>
          </a:p>
        </p:txBody>
      </p:sp>
      <p:sp>
        <p:nvSpPr>
          <p:cNvPr id="3" name="TextBox 2">
            <a:extLst>
              <a:ext uri="{FF2B5EF4-FFF2-40B4-BE49-F238E27FC236}">
                <a16:creationId xmlns:a16="http://schemas.microsoft.com/office/drawing/2014/main" id="{0141F8E0-60E3-BFA7-DF82-954E36613868}"/>
              </a:ext>
            </a:extLst>
          </p:cNvPr>
          <p:cNvSpPr txBox="1"/>
          <p:nvPr/>
        </p:nvSpPr>
        <p:spPr>
          <a:xfrm>
            <a:off x="5327135" y="1915297"/>
            <a:ext cx="6398053" cy="4308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West Fargo Eats- </a:t>
            </a:r>
          </a:p>
          <a:p>
            <a:endParaRPr lang="en-US" sz="1600">
              <a:ea typeface="+mn-lt"/>
              <a:cs typeface="+mn-lt"/>
            </a:endParaRPr>
          </a:p>
          <a:p>
            <a:r>
              <a:rPr lang="en-US" sz="1600">
                <a:ea typeface="+mn-lt"/>
                <a:cs typeface="+mn-lt"/>
              </a:rPr>
              <a:t>West Fargo Eats has significantly expanded the organization’s hunger relief efforts over the past year. In addition to maintaining a consistent food pantry along with existing food rescue partnerships, West Fargo Eats has taken on multiple new agency-enabled pickups, including locations such as Caribou Coffee and Kwik Trip. These same-day recovery programs help ensure that fresh food quickly reaches partner agencies and families in need. West Fargo Eats is also an active participant in the Pop-Up Distribution Program and consistently steps up to accept additional product when available, ensuring that surplus food is efficiently distributed throughout the community. Through these expanded partnerships and flexible distribution efforts, West Fargo Eats continues to broaden its reach and strengthen food access for neighbors experiencing food insecurity.</a:t>
            </a:r>
            <a:endParaRPr lang="en-US" sz="1600"/>
          </a:p>
          <a:p>
            <a:endParaRPr lang="en-US"/>
          </a:p>
        </p:txBody>
      </p:sp>
      <p:pic>
        <p:nvPicPr>
          <p:cNvPr id="4" name="Picture 3" descr="A group of people standing around a table with bags&#10;&#10;AI-generated content may be incorrect.">
            <a:extLst>
              <a:ext uri="{FF2B5EF4-FFF2-40B4-BE49-F238E27FC236}">
                <a16:creationId xmlns:a16="http://schemas.microsoft.com/office/drawing/2014/main" id="{484D5DCF-969C-0724-DE93-5DB28829A3F6}"/>
              </a:ext>
            </a:extLst>
          </p:cNvPr>
          <p:cNvPicPr>
            <a:picLocks noChangeAspect="1"/>
          </p:cNvPicPr>
          <p:nvPr/>
        </p:nvPicPr>
        <p:blipFill>
          <a:blip r:embed="rId2"/>
          <a:stretch>
            <a:fillRect/>
          </a:stretch>
        </p:blipFill>
        <p:spPr>
          <a:xfrm>
            <a:off x="1060213" y="1787495"/>
            <a:ext cx="3975574" cy="4564879"/>
          </a:xfrm>
          <a:prstGeom prst="rect">
            <a:avLst/>
          </a:prstGeom>
        </p:spPr>
      </p:pic>
    </p:spTree>
    <p:extLst>
      <p:ext uri="{BB962C8B-B14F-4D97-AF65-F5344CB8AC3E}">
        <p14:creationId xmlns:p14="http://schemas.microsoft.com/office/powerpoint/2010/main" val="3353521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6206D-0F87-1E67-C263-8D9EB29653F3}"/>
              </a:ext>
            </a:extLst>
          </p:cNvPr>
          <p:cNvSpPr>
            <a:spLocks noGrp="1"/>
          </p:cNvSpPr>
          <p:nvPr>
            <p:ph type="title"/>
          </p:nvPr>
        </p:nvSpPr>
        <p:spPr>
          <a:xfrm>
            <a:off x="337067" y="167843"/>
            <a:ext cx="11511002" cy="1325563"/>
          </a:xfrm>
          <a:noFill/>
        </p:spPr>
        <p:txBody>
          <a:bodyPr/>
          <a:lstStyle/>
          <a:p>
            <a:r>
              <a:rPr lang="en-US" sz="3800"/>
              <a:t>Innovation Award: McKenzie County Food Pantry</a:t>
            </a:r>
            <a:endParaRPr lang="en-US" sz="3800">
              <a:solidFill>
                <a:srgbClr val="000000"/>
              </a:solidFill>
            </a:endParaRPr>
          </a:p>
        </p:txBody>
      </p:sp>
      <p:pic>
        <p:nvPicPr>
          <p:cNvPr id="3" name="Picture 2" descr="A group of people posing for a photo&#10;&#10;AI-generated content may be incorrect.">
            <a:extLst>
              <a:ext uri="{FF2B5EF4-FFF2-40B4-BE49-F238E27FC236}">
                <a16:creationId xmlns:a16="http://schemas.microsoft.com/office/drawing/2014/main" id="{F9E10058-B050-EAD5-E8C2-870226671D0D}"/>
              </a:ext>
            </a:extLst>
          </p:cNvPr>
          <p:cNvPicPr>
            <a:picLocks noChangeAspect="1"/>
          </p:cNvPicPr>
          <p:nvPr/>
        </p:nvPicPr>
        <p:blipFill>
          <a:blip r:embed="rId2"/>
          <a:stretch>
            <a:fillRect/>
          </a:stretch>
        </p:blipFill>
        <p:spPr>
          <a:xfrm>
            <a:off x="6912919" y="1578918"/>
            <a:ext cx="4935838" cy="3700163"/>
          </a:xfrm>
          <a:prstGeom prst="rect">
            <a:avLst/>
          </a:prstGeom>
        </p:spPr>
      </p:pic>
      <p:sp>
        <p:nvSpPr>
          <p:cNvPr id="4" name="TextBox 3">
            <a:extLst>
              <a:ext uri="{FF2B5EF4-FFF2-40B4-BE49-F238E27FC236}">
                <a16:creationId xmlns:a16="http://schemas.microsoft.com/office/drawing/2014/main" id="{8F4850EB-486A-11BF-D805-4EEE58523ABC}"/>
              </a:ext>
            </a:extLst>
          </p:cNvPr>
          <p:cNvSpPr txBox="1"/>
          <p:nvPr/>
        </p:nvSpPr>
        <p:spPr>
          <a:xfrm>
            <a:off x="8478107" y="5361459"/>
            <a:ext cx="180546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Featuring: Lora Stone</a:t>
            </a:r>
          </a:p>
        </p:txBody>
      </p:sp>
      <p:sp>
        <p:nvSpPr>
          <p:cNvPr id="5" name="TextBox 4">
            <a:extLst>
              <a:ext uri="{FF2B5EF4-FFF2-40B4-BE49-F238E27FC236}">
                <a16:creationId xmlns:a16="http://schemas.microsoft.com/office/drawing/2014/main" id="{FCE3F3AA-577B-760F-E6A5-C8FAA53B12F5}"/>
              </a:ext>
            </a:extLst>
          </p:cNvPr>
          <p:cNvSpPr txBox="1"/>
          <p:nvPr/>
        </p:nvSpPr>
        <p:spPr>
          <a:xfrm>
            <a:off x="336379" y="1578918"/>
            <a:ext cx="6404918"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McKenzie County Food Pantry-</a:t>
            </a:r>
          </a:p>
          <a:p>
            <a:r>
              <a:rPr lang="en-US" sz="1400">
                <a:ea typeface="+mn-lt"/>
                <a:cs typeface="+mn-lt"/>
              </a:rPr>
              <a:t>The McKenzie County Food Pantry plays a vital and far-reaching role in hunger relief across our region. Serving eight communities throughout McKenzie County, the pantry provides consistent and reliable food assistance to individuals and families facing food insecurity. Regular food distributions are held twice per month, ensuring households have ongoing access to nutritious food. In addition, emergency food boxes are available as needed, allowing the pantry to respond quickly and compassionately to urgent situations. Beyond general food distribution, the pantry has developed targeted programs to meet the unique needs of vulnerable</a:t>
            </a:r>
            <a:endParaRPr lang="en-US" sz="1400"/>
          </a:p>
          <a:p>
            <a:r>
              <a:rPr lang="en-US" sz="1400">
                <a:ea typeface="+mn-lt"/>
                <a:cs typeface="+mn-lt"/>
              </a:rPr>
              <a:t>populations. A dedicated senior program operates monthly, providing supplemental food support to older adults who often face fixed</a:t>
            </a:r>
            <a:endParaRPr lang="en-US" sz="1400"/>
          </a:p>
          <a:p>
            <a:r>
              <a:rPr lang="en-US" sz="1400">
                <a:ea typeface="+mn-lt"/>
                <a:cs typeface="+mn-lt"/>
              </a:rPr>
              <a:t>incomes and increased financial strain. This program helps ensure seniors can maintain both their independence and their health. The pantry also partners with local schools to operate a </a:t>
            </a:r>
            <a:r>
              <a:rPr lang="en-US" sz="1400" err="1">
                <a:ea typeface="+mn-lt"/>
                <a:cs typeface="+mn-lt"/>
              </a:rPr>
              <a:t>BackPack</a:t>
            </a:r>
            <a:r>
              <a:rPr lang="en-US" sz="1400">
                <a:ea typeface="+mn-lt"/>
                <a:cs typeface="+mn-lt"/>
              </a:rPr>
              <a:t> Program, which supplies children with food to take home over weekends and school breaks. By addressing weekend hunger, the program supports students’ well-being, academic focus, and overall stability. Through its broad geographic reach, responsive emergency services, and specialized programs for seniors and children, the McKenzie County Food Pantry demonstrates a comprehensive and community-centered approach to hunger relief. The organization remains</a:t>
            </a:r>
            <a:endParaRPr lang="en-US" sz="1400"/>
          </a:p>
          <a:p>
            <a:r>
              <a:rPr lang="en-US" sz="1400">
                <a:ea typeface="+mn-lt"/>
                <a:cs typeface="+mn-lt"/>
              </a:rPr>
              <a:t>steadfast in its mission to ensure that no one in McKenzie County goes without access to healthy, nutritious food.</a:t>
            </a:r>
            <a:endParaRPr lang="en-US" sz="1400"/>
          </a:p>
        </p:txBody>
      </p:sp>
    </p:spTree>
    <p:extLst>
      <p:ext uri="{BB962C8B-B14F-4D97-AF65-F5344CB8AC3E}">
        <p14:creationId xmlns:p14="http://schemas.microsoft.com/office/powerpoint/2010/main" val="32817521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38940F-D18A-7BB9-86D3-466766BFB859}"/>
              </a:ext>
            </a:extLst>
          </p:cNvPr>
          <p:cNvSpPr txBox="1"/>
          <p:nvPr/>
        </p:nvSpPr>
        <p:spPr>
          <a:xfrm>
            <a:off x="2085900" y="3043627"/>
            <a:ext cx="802063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solidFill>
                  <a:schemeClr val="bg1"/>
                </a:solidFill>
              </a:rPr>
              <a:t>Thank you for your attendance!</a:t>
            </a:r>
          </a:p>
        </p:txBody>
      </p:sp>
    </p:spTree>
    <p:extLst>
      <p:ext uri="{BB962C8B-B14F-4D97-AF65-F5344CB8AC3E}">
        <p14:creationId xmlns:p14="http://schemas.microsoft.com/office/powerpoint/2010/main" val="14314897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679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80C9-9C66-0DE9-CA9A-68B75B048363}"/>
              </a:ext>
            </a:extLst>
          </p:cNvPr>
          <p:cNvSpPr>
            <a:spLocks noGrp="1"/>
          </p:cNvSpPr>
          <p:nvPr>
            <p:ph type="title"/>
          </p:nvPr>
        </p:nvSpPr>
        <p:spPr>
          <a:xfrm>
            <a:off x="163645" y="252698"/>
            <a:ext cx="12027103" cy="1344300"/>
          </a:xfrm>
        </p:spPr>
        <p:txBody>
          <a:bodyPr>
            <a:normAutofit/>
          </a:bodyPr>
          <a:lstStyle/>
          <a:p>
            <a:r>
              <a:rPr lang="en-US" sz="3000"/>
              <a:t>Alissa Finke - Partner Network Specialist (Eastern North Dakota)</a:t>
            </a:r>
          </a:p>
        </p:txBody>
      </p:sp>
      <p:pic>
        <p:nvPicPr>
          <p:cNvPr id="3" name="Picture 2" descr="A person in a car&#10;&#10;AI-generated content may be incorrect.">
            <a:extLst>
              <a:ext uri="{FF2B5EF4-FFF2-40B4-BE49-F238E27FC236}">
                <a16:creationId xmlns:a16="http://schemas.microsoft.com/office/drawing/2014/main" id="{AC2A37DA-E10C-A3DC-E024-1394D008790B}"/>
              </a:ext>
            </a:extLst>
          </p:cNvPr>
          <p:cNvPicPr>
            <a:picLocks noChangeAspect="1"/>
          </p:cNvPicPr>
          <p:nvPr/>
        </p:nvPicPr>
        <p:blipFill>
          <a:blip r:embed="rId2"/>
          <a:srcRect t="32045" r="300" b="17230"/>
          <a:stretch>
            <a:fillRect/>
          </a:stretch>
        </p:blipFill>
        <p:spPr>
          <a:xfrm>
            <a:off x="603501" y="3832086"/>
            <a:ext cx="2724488" cy="2584187"/>
          </a:xfrm>
          <a:prstGeom prst="rect">
            <a:avLst/>
          </a:prstGeom>
        </p:spPr>
      </p:pic>
      <p:pic>
        <p:nvPicPr>
          <p:cNvPr id="4" name="Picture 3" descr="A person with blonde hair and a necklace&#10;&#10;AI-generated content may be incorrect.">
            <a:extLst>
              <a:ext uri="{FF2B5EF4-FFF2-40B4-BE49-F238E27FC236}">
                <a16:creationId xmlns:a16="http://schemas.microsoft.com/office/drawing/2014/main" id="{5C2AAD68-4BE9-BF42-F18A-F2A43EC842D0}"/>
              </a:ext>
            </a:extLst>
          </p:cNvPr>
          <p:cNvPicPr>
            <a:picLocks noChangeAspect="1"/>
          </p:cNvPicPr>
          <p:nvPr/>
        </p:nvPicPr>
        <p:blipFill>
          <a:blip r:embed="rId3"/>
          <a:stretch>
            <a:fillRect/>
          </a:stretch>
        </p:blipFill>
        <p:spPr>
          <a:xfrm>
            <a:off x="601870" y="1130612"/>
            <a:ext cx="2726247" cy="2595219"/>
          </a:xfrm>
          <a:prstGeom prst="rect">
            <a:avLst/>
          </a:prstGeom>
        </p:spPr>
      </p:pic>
      <p:pic>
        <p:nvPicPr>
          <p:cNvPr id="5" name="Picture 4" descr="A person in a warehouse with a mask and gloves&#10;&#10;AI-generated content may be incorrect.">
            <a:extLst>
              <a:ext uri="{FF2B5EF4-FFF2-40B4-BE49-F238E27FC236}">
                <a16:creationId xmlns:a16="http://schemas.microsoft.com/office/drawing/2014/main" id="{E993D1F2-F5DB-87B3-DA45-04178C24B46A}"/>
              </a:ext>
            </a:extLst>
          </p:cNvPr>
          <p:cNvPicPr>
            <a:picLocks noChangeAspect="1"/>
          </p:cNvPicPr>
          <p:nvPr/>
        </p:nvPicPr>
        <p:blipFill>
          <a:blip r:embed="rId4"/>
          <a:srcRect t="20280" r="300" b="11713"/>
          <a:stretch>
            <a:fillRect/>
          </a:stretch>
        </p:blipFill>
        <p:spPr>
          <a:xfrm>
            <a:off x="3320196" y="1800087"/>
            <a:ext cx="3464401" cy="4064008"/>
          </a:xfrm>
          <a:prstGeom prst="rect">
            <a:avLst/>
          </a:prstGeom>
        </p:spPr>
      </p:pic>
      <p:sp>
        <p:nvSpPr>
          <p:cNvPr id="6" name="TextBox 5">
            <a:extLst>
              <a:ext uri="{FF2B5EF4-FFF2-40B4-BE49-F238E27FC236}">
                <a16:creationId xmlns:a16="http://schemas.microsoft.com/office/drawing/2014/main" id="{E0F55830-342E-F01C-F028-0965A2682594}"/>
              </a:ext>
            </a:extLst>
          </p:cNvPr>
          <p:cNvSpPr txBox="1"/>
          <p:nvPr/>
        </p:nvSpPr>
        <p:spPr>
          <a:xfrm>
            <a:off x="7267022" y="1395281"/>
            <a:ext cx="4485397"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mn-lt"/>
                <a:cs typeface="+mn-lt"/>
              </a:rPr>
              <a:t>Alissa joined Great Plains Food Bank in April 2025. She brings a strong professional background in psychology, psychiatry, and crisis management, with experience supporting vulnerable individuals and children. Additionally, she has worked as a martial arts instructor and in childcare settings, further developing her skills in mentorship and youth engagement. Alissa earned her Associate of Arts and Associate of Science in Applied Psychology from Itasca Community College and her Bachelor of Arts in Applied Psychology from the University of Wisconsin–Superior.</a:t>
            </a:r>
            <a:endParaRPr lang="en-US" sz="1600"/>
          </a:p>
          <a:p>
            <a:r>
              <a:rPr lang="en-US" sz="1600">
                <a:ea typeface="+mn-lt"/>
                <a:cs typeface="+mn-lt"/>
              </a:rPr>
              <a:t>She enjoys training, exploring the arts, and collaborating with others.</a:t>
            </a:r>
            <a:endParaRPr lang="en-US" sz="1600"/>
          </a:p>
          <a:p>
            <a:endParaRPr lang="en-US" sz="1600"/>
          </a:p>
          <a:p>
            <a:r>
              <a:rPr lang="en-US" sz="1600" b="1">
                <a:ea typeface="+mn-lt"/>
                <a:cs typeface="+mn-lt"/>
              </a:rPr>
              <a:t>Contact Information:</a:t>
            </a:r>
            <a:endParaRPr lang="en-US" sz="1600"/>
          </a:p>
          <a:p>
            <a:r>
              <a:rPr lang="en-US" sz="1600">
                <a:ea typeface="+mn-lt"/>
                <a:cs typeface="+mn-lt"/>
              </a:rPr>
              <a:t>Email: </a:t>
            </a:r>
            <a:r>
              <a:rPr lang="en-US" sz="1600">
                <a:ea typeface="+mn-lt"/>
                <a:cs typeface="+mn-lt"/>
                <a:hlinkClick r:id="rId5"/>
              </a:rPr>
              <a:t>afinke@greatplainsfoodbank.org</a:t>
            </a:r>
            <a:endParaRPr lang="en-US" sz="1600"/>
          </a:p>
          <a:p>
            <a:r>
              <a:rPr lang="en-US" sz="1600">
                <a:ea typeface="+mn-lt"/>
                <a:cs typeface="+mn-lt"/>
              </a:rPr>
              <a:t>Phone: 701-997-7286</a:t>
            </a:r>
            <a:endParaRPr lang="en-US" sz="1600"/>
          </a:p>
          <a:p>
            <a:endParaRPr lang="en-US"/>
          </a:p>
        </p:txBody>
      </p:sp>
    </p:spTree>
    <p:extLst>
      <p:ext uri="{BB962C8B-B14F-4D97-AF65-F5344CB8AC3E}">
        <p14:creationId xmlns:p14="http://schemas.microsoft.com/office/powerpoint/2010/main" val="1679537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9DE28-3FD0-F8F8-1839-4255DEEEFFF9}"/>
              </a:ext>
            </a:extLst>
          </p:cNvPr>
          <p:cNvSpPr>
            <a:spLocks noGrp="1"/>
          </p:cNvSpPr>
          <p:nvPr>
            <p:ph type="title"/>
          </p:nvPr>
        </p:nvSpPr>
        <p:spPr>
          <a:xfrm>
            <a:off x="113341" y="244596"/>
            <a:ext cx="12082644" cy="1344300"/>
          </a:xfrm>
        </p:spPr>
        <p:txBody>
          <a:bodyPr/>
          <a:lstStyle/>
          <a:p>
            <a:r>
              <a:rPr lang="en-US" sz="3000"/>
              <a:t>Kayla Beck - Partner Network Specialist (Western North Dakota)</a:t>
            </a:r>
            <a:endParaRPr lang="en-US"/>
          </a:p>
        </p:txBody>
      </p:sp>
      <p:pic>
        <p:nvPicPr>
          <p:cNvPr id="4" name="Picture 3" descr="A person smiling for a picture&#10;&#10;AI-generated content may be incorrect.">
            <a:extLst>
              <a:ext uri="{FF2B5EF4-FFF2-40B4-BE49-F238E27FC236}">
                <a16:creationId xmlns:a16="http://schemas.microsoft.com/office/drawing/2014/main" id="{495F4FF4-AB2C-2CD6-7A41-CB2FF0F696E5}"/>
              </a:ext>
            </a:extLst>
          </p:cNvPr>
          <p:cNvPicPr>
            <a:picLocks noChangeAspect="1"/>
          </p:cNvPicPr>
          <p:nvPr/>
        </p:nvPicPr>
        <p:blipFill>
          <a:blip r:embed="rId2"/>
          <a:stretch>
            <a:fillRect/>
          </a:stretch>
        </p:blipFill>
        <p:spPr>
          <a:xfrm>
            <a:off x="8993597" y="1582663"/>
            <a:ext cx="2378364" cy="2378364"/>
          </a:xfrm>
          <a:prstGeom prst="rect">
            <a:avLst/>
          </a:prstGeom>
        </p:spPr>
      </p:pic>
      <p:sp>
        <p:nvSpPr>
          <p:cNvPr id="3" name="TextBox 2">
            <a:extLst>
              <a:ext uri="{FF2B5EF4-FFF2-40B4-BE49-F238E27FC236}">
                <a16:creationId xmlns:a16="http://schemas.microsoft.com/office/drawing/2014/main" id="{F9A91D83-DB4A-23B7-4E97-9026BED4F332}"/>
              </a:ext>
            </a:extLst>
          </p:cNvPr>
          <p:cNvSpPr txBox="1"/>
          <p:nvPr/>
        </p:nvSpPr>
        <p:spPr>
          <a:xfrm>
            <a:off x="701136" y="1692730"/>
            <a:ext cx="7704667"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mn-lt"/>
                <a:cs typeface="+mn-lt"/>
              </a:rPr>
              <a:t>Kayla joined Great Plains Food Bank in November of 2021. She currently serves as the partner network specialist on the West Side of the state and offices out of the Bismarck Regional Service Center.</a:t>
            </a:r>
          </a:p>
          <a:p>
            <a:endParaRPr lang="en-US" sz="1600">
              <a:ea typeface="+mn-lt"/>
              <a:cs typeface="+mn-lt"/>
            </a:endParaRPr>
          </a:p>
          <a:p>
            <a:r>
              <a:rPr lang="en-US" sz="1600">
                <a:ea typeface="+mn-lt"/>
                <a:cs typeface="+mn-lt"/>
              </a:rPr>
              <a:t>She holds her master’s degree in Social Work, loves plants and her kitty cat.</a:t>
            </a:r>
            <a:endParaRPr lang="en-US" sz="1600"/>
          </a:p>
          <a:p>
            <a:endParaRPr lang="en-US" sz="1600"/>
          </a:p>
          <a:p>
            <a:r>
              <a:rPr lang="en-US" sz="1600">
                <a:ea typeface="+mn-lt"/>
                <a:cs typeface="+mn-lt"/>
              </a:rPr>
              <a:t>Kayla could not join us today as she is on leave until June 1, 2026. </a:t>
            </a:r>
            <a:endParaRPr lang="en-US"/>
          </a:p>
          <a:p>
            <a:endParaRPr lang="en-US" sz="1600">
              <a:ea typeface="+mn-lt"/>
              <a:cs typeface="+mn-lt"/>
            </a:endParaRPr>
          </a:p>
          <a:p>
            <a:r>
              <a:rPr lang="en-US" sz="1600" b="1">
                <a:ea typeface="+mn-lt"/>
                <a:cs typeface="+mn-lt"/>
              </a:rPr>
              <a:t>Contact Information:</a:t>
            </a:r>
            <a:endParaRPr lang="en-US" sz="1600"/>
          </a:p>
          <a:p>
            <a:r>
              <a:rPr lang="en-US" sz="1600">
                <a:ea typeface="+mn-lt"/>
                <a:cs typeface="+mn-lt"/>
              </a:rPr>
              <a:t>Email: </a:t>
            </a:r>
            <a:r>
              <a:rPr lang="en-US" sz="1600">
                <a:ea typeface="+mn-lt"/>
                <a:cs typeface="+mn-lt"/>
                <a:hlinkClick r:id="rId3"/>
              </a:rPr>
              <a:t>kbeck@greatplainsfoodbank.org</a:t>
            </a:r>
            <a:endParaRPr lang="en-US" sz="1600"/>
          </a:p>
          <a:p>
            <a:r>
              <a:rPr lang="en-US" sz="1600">
                <a:ea typeface="+mn-lt"/>
                <a:cs typeface="+mn-lt"/>
              </a:rPr>
              <a:t>Phone: </a:t>
            </a:r>
            <a:r>
              <a:rPr lang="en-US" sz="1600"/>
              <a:t>701-390-2513</a:t>
            </a:r>
          </a:p>
        </p:txBody>
      </p:sp>
    </p:spTree>
    <p:extLst>
      <p:ext uri="{BB962C8B-B14F-4D97-AF65-F5344CB8AC3E}">
        <p14:creationId xmlns:p14="http://schemas.microsoft.com/office/powerpoint/2010/main" val="2257128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F694F-169D-7F6F-E7BA-B15B89F5722A}"/>
              </a:ext>
            </a:extLst>
          </p:cNvPr>
          <p:cNvSpPr>
            <a:spLocks noGrp="1"/>
          </p:cNvSpPr>
          <p:nvPr>
            <p:ph type="title"/>
          </p:nvPr>
        </p:nvSpPr>
        <p:spPr>
          <a:xfrm>
            <a:off x="507167" y="315158"/>
            <a:ext cx="11177667" cy="1325563"/>
          </a:xfrm>
        </p:spPr>
        <p:txBody>
          <a:bodyPr/>
          <a:lstStyle/>
          <a:p>
            <a:r>
              <a:rPr lang="en-US" sz="3000"/>
              <a:t>Lora Stone – Programs and Operations Compliance Manager</a:t>
            </a:r>
          </a:p>
        </p:txBody>
      </p:sp>
      <p:pic>
        <p:nvPicPr>
          <p:cNvPr id="4" name="Picture 3" descr="A person with blonde hair smiling&#10;&#10;AI-generated content may be incorrect.">
            <a:extLst>
              <a:ext uri="{FF2B5EF4-FFF2-40B4-BE49-F238E27FC236}">
                <a16:creationId xmlns:a16="http://schemas.microsoft.com/office/drawing/2014/main" id="{D2A36A0D-FA06-187F-792E-2C6C52E820E1}"/>
              </a:ext>
            </a:extLst>
          </p:cNvPr>
          <p:cNvPicPr>
            <a:picLocks noChangeAspect="1"/>
          </p:cNvPicPr>
          <p:nvPr/>
        </p:nvPicPr>
        <p:blipFill>
          <a:blip r:embed="rId2"/>
          <a:stretch>
            <a:fillRect/>
          </a:stretch>
        </p:blipFill>
        <p:spPr>
          <a:xfrm>
            <a:off x="9085647" y="1637582"/>
            <a:ext cx="2389910" cy="2378365"/>
          </a:xfrm>
          <a:prstGeom prst="rect">
            <a:avLst/>
          </a:prstGeom>
        </p:spPr>
      </p:pic>
      <p:pic>
        <p:nvPicPr>
          <p:cNvPr id="10" name="Picture 9">
            <a:extLst>
              <a:ext uri="{FF2B5EF4-FFF2-40B4-BE49-F238E27FC236}">
                <a16:creationId xmlns:a16="http://schemas.microsoft.com/office/drawing/2014/main" id="{B1A08CE3-6615-6634-16E8-7EE8B543DE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1419" y="4031235"/>
            <a:ext cx="2378365" cy="2378365"/>
          </a:xfrm>
          <a:prstGeom prst="rect">
            <a:avLst/>
          </a:prstGeom>
        </p:spPr>
      </p:pic>
      <p:sp>
        <p:nvSpPr>
          <p:cNvPr id="12" name="TextBox 11">
            <a:extLst>
              <a:ext uri="{FF2B5EF4-FFF2-40B4-BE49-F238E27FC236}">
                <a16:creationId xmlns:a16="http://schemas.microsoft.com/office/drawing/2014/main" id="{C7EE5B11-83B7-3EB7-2B65-460D9A3D831E}"/>
              </a:ext>
            </a:extLst>
          </p:cNvPr>
          <p:cNvSpPr txBox="1"/>
          <p:nvPr/>
        </p:nvSpPr>
        <p:spPr>
          <a:xfrm>
            <a:off x="695848" y="1365930"/>
            <a:ext cx="7961890" cy="4616648"/>
          </a:xfrm>
          <a:prstGeom prst="rect">
            <a:avLst/>
          </a:prstGeom>
          <a:noFill/>
        </p:spPr>
        <p:txBody>
          <a:bodyPr wrap="square" lIns="91440" tIns="45720" rIns="91440" bIns="45720" anchor="t">
            <a:spAutoFit/>
          </a:bodyPr>
          <a:lstStyle/>
          <a:p>
            <a:r>
              <a:rPr lang="en-US" sz="2000" b="1"/>
              <a:t>Lora Stone</a:t>
            </a:r>
            <a:r>
              <a:rPr lang="en-US" sz="2000"/>
              <a:t> joined Great Plains Food Bank in December 2025 as Programs and Operations Compliance Manager. She brings more than 25 years of experience in food safety and quality in food manufacturing, supporting compliance, partner programs, and safe food distribution. Lora holds a degree in Food Science with a minor in Food Safety from North Dakota State University. </a:t>
            </a:r>
          </a:p>
          <a:p>
            <a:endParaRPr lang="en-US" sz="2000"/>
          </a:p>
          <a:p>
            <a:r>
              <a:rPr lang="en-US" sz="2000"/>
              <a:t>In addition to her professional work, she teaches yoga and mindfulness and is always expanding her knowledge in health and wellness.</a:t>
            </a:r>
          </a:p>
          <a:p>
            <a:endParaRPr lang="en-US" sz="2000"/>
          </a:p>
          <a:p>
            <a:r>
              <a:rPr lang="en-US" b="1"/>
              <a:t>Contact Information:</a:t>
            </a:r>
          </a:p>
          <a:p>
            <a:r>
              <a:rPr lang="en-US"/>
              <a:t>Email: </a:t>
            </a:r>
            <a:r>
              <a:rPr lang="en-US">
                <a:hlinkClick r:id="rId4"/>
              </a:rPr>
              <a:t>lstone@greatplainsfoodbank.org</a:t>
            </a:r>
            <a:r>
              <a:rPr lang="en-US"/>
              <a:t> </a:t>
            </a:r>
          </a:p>
          <a:p>
            <a:r>
              <a:rPr lang="en-US"/>
              <a:t>Phone: 701-476-9113</a:t>
            </a:r>
          </a:p>
          <a:p>
            <a:endParaRPr lang="en-US" sz="2000"/>
          </a:p>
        </p:txBody>
      </p:sp>
      <p:pic>
        <p:nvPicPr>
          <p:cNvPr id="5" name="Graphic 4" descr="Food Safety with solid fill">
            <a:extLst>
              <a:ext uri="{FF2B5EF4-FFF2-40B4-BE49-F238E27FC236}">
                <a16:creationId xmlns:a16="http://schemas.microsoft.com/office/drawing/2014/main" id="{48F61CDF-FF23-577B-A514-FF37BD01CA7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087133" y="5386901"/>
            <a:ext cx="914400" cy="914400"/>
          </a:xfrm>
          <a:prstGeom prst="rect">
            <a:avLst/>
          </a:prstGeom>
        </p:spPr>
      </p:pic>
      <p:pic>
        <p:nvPicPr>
          <p:cNvPr id="7" name="Graphic 6" descr="Meditation with solid fill">
            <a:extLst>
              <a:ext uri="{FF2B5EF4-FFF2-40B4-BE49-F238E27FC236}">
                <a16:creationId xmlns:a16="http://schemas.microsoft.com/office/drawing/2014/main" id="{9F746022-B96C-E37B-E3DC-7D3E2325EAE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154333" y="5432950"/>
            <a:ext cx="914400" cy="914400"/>
          </a:xfrm>
          <a:prstGeom prst="rect">
            <a:avLst/>
          </a:prstGeom>
        </p:spPr>
      </p:pic>
      <p:pic>
        <p:nvPicPr>
          <p:cNvPr id="9" name="Graphic 8" descr="Production with solid fill">
            <a:extLst>
              <a:ext uri="{FF2B5EF4-FFF2-40B4-BE49-F238E27FC236}">
                <a16:creationId xmlns:a16="http://schemas.microsoft.com/office/drawing/2014/main" id="{7C778CAE-2A7B-B68A-4865-DE0C22A23A7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43216" y="5432950"/>
            <a:ext cx="914400" cy="914400"/>
          </a:xfrm>
          <a:prstGeom prst="rect">
            <a:avLst/>
          </a:prstGeom>
        </p:spPr>
      </p:pic>
    </p:spTree>
    <p:extLst>
      <p:ext uri="{BB962C8B-B14F-4D97-AF65-F5344CB8AC3E}">
        <p14:creationId xmlns:p14="http://schemas.microsoft.com/office/powerpoint/2010/main" val="3065808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DF570-8168-0789-3A71-3A099FE30244}"/>
              </a:ext>
            </a:extLst>
          </p:cNvPr>
          <p:cNvSpPr>
            <a:spLocks noGrp="1"/>
          </p:cNvSpPr>
          <p:nvPr>
            <p:ph type="title"/>
          </p:nvPr>
        </p:nvSpPr>
        <p:spPr>
          <a:xfrm>
            <a:off x="363512" y="365125"/>
            <a:ext cx="11464975" cy="1344300"/>
          </a:xfrm>
        </p:spPr>
        <p:txBody>
          <a:bodyPr/>
          <a:lstStyle/>
          <a:p>
            <a:r>
              <a:rPr lang="en-US" sz="3000"/>
              <a:t>Janelle LaCoursiere – Programs and Partner Network Director</a:t>
            </a:r>
          </a:p>
        </p:txBody>
      </p:sp>
      <p:sp>
        <p:nvSpPr>
          <p:cNvPr id="4" name="TextBox 3">
            <a:extLst>
              <a:ext uri="{FF2B5EF4-FFF2-40B4-BE49-F238E27FC236}">
                <a16:creationId xmlns:a16="http://schemas.microsoft.com/office/drawing/2014/main" id="{070E36C8-E74A-5998-BEEB-70013B0D216F}"/>
              </a:ext>
            </a:extLst>
          </p:cNvPr>
          <p:cNvSpPr txBox="1"/>
          <p:nvPr/>
        </p:nvSpPr>
        <p:spPr>
          <a:xfrm>
            <a:off x="6733263" y="1507671"/>
            <a:ext cx="4863329" cy="54014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ea typeface="+mn-lt"/>
                <a:cs typeface="+mn-lt"/>
              </a:rPr>
              <a:t>Janelle joined Great Plains Food Bank in April 2022. She oversees the development, implementation, administration and evaluation of the organization’s childhood, senior, family, and rural hunger-relief programs. She also works closely with the operations team to help ensure the delivery of services to a statewide network of partner food pantries and feeding programs. Prior to her work with Great Plains Food Bank, Janelle was the manager of women’s community programs for Sanford Health and the wellness and lifestyle medicine supervisor at Sanford Health Plan. She received her bachelor’s degree from the University of Minnesota. She is mom to Dylan (19) and Ash (16) and loves her two cats Trixie and Veronica. She enjoys the outdoors, time with friends and family, sporting events of all sorts, arts and culture events, and travel.</a:t>
            </a:r>
          </a:p>
          <a:p>
            <a:endParaRPr lang="en-US">
              <a:ea typeface="+mn-lt"/>
              <a:cs typeface="+mn-lt"/>
            </a:endParaRPr>
          </a:p>
          <a:p>
            <a:r>
              <a:rPr lang="en-US" b="1">
                <a:ea typeface="+mn-lt"/>
                <a:cs typeface="+mn-lt"/>
              </a:rPr>
              <a:t>Contact Information:</a:t>
            </a:r>
            <a:endParaRPr lang="en-US"/>
          </a:p>
          <a:p>
            <a:r>
              <a:rPr lang="en-US">
                <a:ea typeface="+mn-lt"/>
                <a:cs typeface="+mn-lt"/>
              </a:rPr>
              <a:t>Email: </a:t>
            </a:r>
            <a:r>
              <a:rPr lang="en-US">
                <a:ea typeface="+mn-lt"/>
                <a:cs typeface="+mn-lt"/>
                <a:hlinkClick r:id="rId2"/>
              </a:rPr>
              <a:t>jlacoursiere@greatplainsfoodbank.org</a:t>
            </a:r>
            <a:endParaRPr lang="en-US"/>
          </a:p>
          <a:p>
            <a:r>
              <a:rPr lang="en-US">
                <a:ea typeface="+mn-lt"/>
                <a:cs typeface="+mn-lt"/>
              </a:rPr>
              <a:t>Phone: 701-416-9126</a:t>
            </a:r>
            <a:endParaRPr lang="en-US"/>
          </a:p>
          <a:p>
            <a:endParaRPr lang="en-US"/>
          </a:p>
        </p:txBody>
      </p:sp>
      <p:pic>
        <p:nvPicPr>
          <p:cNvPr id="6" name="Picture 5" descr="A person smiling for a picture&#10;&#10;AI-generated content may be incorrect.">
            <a:extLst>
              <a:ext uri="{FF2B5EF4-FFF2-40B4-BE49-F238E27FC236}">
                <a16:creationId xmlns:a16="http://schemas.microsoft.com/office/drawing/2014/main" id="{937FA899-F4BA-4553-726A-648B900568B9}"/>
              </a:ext>
            </a:extLst>
          </p:cNvPr>
          <p:cNvPicPr>
            <a:picLocks noChangeAspect="1"/>
          </p:cNvPicPr>
          <p:nvPr/>
        </p:nvPicPr>
        <p:blipFill>
          <a:blip r:embed="rId3"/>
          <a:stretch>
            <a:fillRect/>
          </a:stretch>
        </p:blipFill>
        <p:spPr>
          <a:xfrm>
            <a:off x="150497" y="1316393"/>
            <a:ext cx="2389911" cy="2378365"/>
          </a:xfrm>
          <a:prstGeom prst="rect">
            <a:avLst/>
          </a:prstGeom>
        </p:spPr>
      </p:pic>
      <p:pic>
        <p:nvPicPr>
          <p:cNvPr id="7" name="Picture 6" descr="A person taking a selfie in a baseball stadium&#10;&#10;AI-generated content may be incorrect.">
            <a:extLst>
              <a:ext uri="{FF2B5EF4-FFF2-40B4-BE49-F238E27FC236}">
                <a16:creationId xmlns:a16="http://schemas.microsoft.com/office/drawing/2014/main" id="{9DF5F250-EF98-ABA2-CEE0-886CF242109D}"/>
              </a:ext>
            </a:extLst>
          </p:cNvPr>
          <p:cNvPicPr>
            <a:picLocks noChangeAspect="1"/>
          </p:cNvPicPr>
          <p:nvPr/>
        </p:nvPicPr>
        <p:blipFill>
          <a:blip r:embed="rId4"/>
          <a:stretch>
            <a:fillRect/>
          </a:stretch>
        </p:blipFill>
        <p:spPr>
          <a:xfrm>
            <a:off x="2890532" y="1314955"/>
            <a:ext cx="3308990" cy="2481558"/>
          </a:xfrm>
          <a:prstGeom prst="rect">
            <a:avLst/>
          </a:prstGeom>
        </p:spPr>
      </p:pic>
      <p:pic>
        <p:nvPicPr>
          <p:cNvPr id="3" name="Picture 2" descr="A group of people posing for a picture&#10;&#10;AI-generated content may be incorrect.">
            <a:extLst>
              <a:ext uri="{FF2B5EF4-FFF2-40B4-BE49-F238E27FC236}">
                <a16:creationId xmlns:a16="http://schemas.microsoft.com/office/drawing/2014/main" id="{CB3CF476-E06B-0435-B997-BBC83EAE0CFF}"/>
              </a:ext>
            </a:extLst>
          </p:cNvPr>
          <p:cNvPicPr>
            <a:picLocks noChangeAspect="1"/>
          </p:cNvPicPr>
          <p:nvPr/>
        </p:nvPicPr>
        <p:blipFill>
          <a:blip r:embed="rId5"/>
          <a:stretch>
            <a:fillRect/>
          </a:stretch>
        </p:blipFill>
        <p:spPr>
          <a:xfrm>
            <a:off x="478780" y="3978055"/>
            <a:ext cx="5536300" cy="2475873"/>
          </a:xfrm>
          <a:prstGeom prst="rect">
            <a:avLst/>
          </a:prstGeom>
        </p:spPr>
      </p:pic>
    </p:spTree>
    <p:extLst>
      <p:ext uri="{BB962C8B-B14F-4D97-AF65-F5344CB8AC3E}">
        <p14:creationId xmlns:p14="http://schemas.microsoft.com/office/powerpoint/2010/main" val="111253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2ACF-540D-9889-F12F-27AFE59AF47D}"/>
              </a:ext>
            </a:extLst>
          </p:cNvPr>
          <p:cNvSpPr>
            <a:spLocks noGrp="1"/>
          </p:cNvSpPr>
          <p:nvPr>
            <p:ph type="title"/>
          </p:nvPr>
        </p:nvSpPr>
        <p:spPr>
          <a:xfrm>
            <a:off x="838200" y="383863"/>
            <a:ext cx="10515600" cy="1325563"/>
          </a:xfrm>
        </p:spPr>
        <p:txBody>
          <a:bodyPr/>
          <a:lstStyle/>
          <a:p>
            <a:r>
              <a:rPr lang="en-US" dirty="0"/>
              <a:t>Ann Prifrel - Chief Executive Officer</a:t>
            </a:r>
          </a:p>
        </p:txBody>
      </p:sp>
      <p:pic>
        <p:nvPicPr>
          <p:cNvPr id="4" name="Picture 3" descr="A person in a suit&#10;&#10;AI-generated content may be incorrect.">
            <a:extLst>
              <a:ext uri="{FF2B5EF4-FFF2-40B4-BE49-F238E27FC236}">
                <a16:creationId xmlns:a16="http://schemas.microsoft.com/office/drawing/2014/main" id="{60DE8233-703E-B98A-5C0D-D37503CDA4A2}"/>
              </a:ext>
            </a:extLst>
          </p:cNvPr>
          <p:cNvPicPr>
            <a:picLocks noChangeAspect="1"/>
          </p:cNvPicPr>
          <p:nvPr/>
        </p:nvPicPr>
        <p:blipFill>
          <a:blip r:embed="rId2"/>
          <a:stretch>
            <a:fillRect/>
          </a:stretch>
        </p:blipFill>
        <p:spPr>
          <a:xfrm>
            <a:off x="840404" y="1876647"/>
            <a:ext cx="3111764" cy="2071696"/>
          </a:xfrm>
          <a:prstGeom prst="rect">
            <a:avLst/>
          </a:prstGeom>
        </p:spPr>
      </p:pic>
      <p:sp>
        <p:nvSpPr>
          <p:cNvPr id="3" name="TextBox 2">
            <a:extLst>
              <a:ext uri="{FF2B5EF4-FFF2-40B4-BE49-F238E27FC236}">
                <a16:creationId xmlns:a16="http://schemas.microsoft.com/office/drawing/2014/main" id="{5AAFE767-03B7-0F6A-71FF-261712E0A6AF}"/>
              </a:ext>
            </a:extLst>
          </p:cNvPr>
          <p:cNvSpPr txBox="1"/>
          <p:nvPr/>
        </p:nvSpPr>
        <p:spPr>
          <a:xfrm>
            <a:off x="4180768" y="1337733"/>
            <a:ext cx="7765699" cy="5355312"/>
          </a:xfrm>
          <a:prstGeom prst="rect">
            <a:avLst/>
          </a:prstGeom>
          <a:noFill/>
        </p:spPr>
        <p:txBody>
          <a:bodyPr wrap="square" rtlCol="0">
            <a:spAutoFit/>
          </a:bodyPr>
          <a:lstStyle/>
          <a:p>
            <a:r>
              <a:rPr lang="en-US"/>
              <a:t>Ann Prifrel has served as the Great Plains Food Bank CEO since January 2026.  A Midwest native with a lifelong commitment to ensuring neighbors have access to nourishing food, Ann brings more than a decade of executive leadership experience in hunger relief, nonprofit management, and large-scale fundraising. </a:t>
            </a:r>
          </a:p>
          <a:p>
            <a:endParaRPr lang="en-US"/>
          </a:p>
          <a:p>
            <a:r>
              <a:rPr lang="en-US"/>
              <a:t>Previously, Ann was appointed Chief Development Officer of Harry Chapin Food Bank in September 2024, where she leads strategic fundraising and marketing efforts for Southwest Florida’s largest hunger-relief organization. </a:t>
            </a:r>
          </a:p>
          <a:p>
            <a:endParaRPr lang="en-US"/>
          </a:p>
          <a:p>
            <a:r>
              <a:rPr lang="en-US"/>
              <a:t>Prior to joining Harry Chapin Food Bank, Ann served as Founding CEO of St. Croix Valley Food Bank. Her earlier experience includes serving as Executive Director of United Way St. Croix Valley and White Bear Area Emergency Food Shelf, as well as co-founding Shelf Saver, a software solution for food pantries and food banks. Ann holds a bachelor’s degree in sociology and a master’s degree in human resources and industrial relations from the University of Minnesota. </a:t>
            </a:r>
          </a:p>
          <a:p>
            <a:endParaRPr lang="en-US"/>
          </a:p>
        </p:txBody>
      </p:sp>
    </p:spTree>
    <p:extLst>
      <p:ext uri="{BB962C8B-B14F-4D97-AF65-F5344CB8AC3E}">
        <p14:creationId xmlns:p14="http://schemas.microsoft.com/office/powerpoint/2010/main" val="300165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Nunito Sans ExtraBold"/>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47a49d48-9722-4d15-885d-c068794ad732}" enabled="0" method="" siteId="{47a49d48-9722-4d15-885d-c068794ad732}" removed="1"/>
</clbl:labelList>
</file>

<file path=docProps/app.xml><?xml version="1.0" encoding="utf-8"?>
<Properties xmlns="http://schemas.openxmlformats.org/officeDocument/2006/extended-properties" xmlns:vt="http://schemas.openxmlformats.org/officeDocument/2006/docPropsVTypes">
  <TotalTime>0</TotalTime>
  <Words>3351</Words>
  <Application>Microsoft Office PowerPoint</Application>
  <PresentationFormat>Widescreen</PresentationFormat>
  <Paragraphs>279</Paragraphs>
  <Slides>49</Slides>
  <Notes>2</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PowerPoint Presentation</vt:lpstr>
      <vt:lpstr>Housekeeping and Overview of Morning</vt:lpstr>
      <vt:lpstr>Harvesting Hope Capital Campaign</vt:lpstr>
      <vt:lpstr>Meet the Team : </vt:lpstr>
      <vt:lpstr>Alissa Finke - Partner Network Specialist (Eastern North Dakota)</vt:lpstr>
      <vt:lpstr>Kayla Beck - Partner Network Specialist (Western North Dakota)</vt:lpstr>
      <vt:lpstr>Lora Stone – Programs and Operations Compliance Manager</vt:lpstr>
      <vt:lpstr>Janelle LaCoursiere – Programs and Partner Network Director</vt:lpstr>
      <vt:lpstr>Ann Prifrel - Chief Executive Officer</vt:lpstr>
      <vt:lpstr>Great Plains Food Bank Full Team Picture</vt:lpstr>
      <vt:lpstr>PowerPoint Presentation</vt:lpstr>
      <vt:lpstr>Agency Support Staff</vt:lpstr>
      <vt:lpstr>Programs &amp; Operations Compliance Manager</vt:lpstr>
      <vt:lpstr>Key Areas of Focus</vt:lpstr>
      <vt:lpstr>Partnership • Education • Improvement</vt:lpstr>
      <vt:lpstr>Programs &amp; Partner Network Updates</vt:lpstr>
      <vt:lpstr>Regional Network Snapshot : Pounds Distributed from May 1st, 2025-May 1st, 2026</vt:lpstr>
      <vt:lpstr>PowerPoint Presentation</vt:lpstr>
      <vt:lpstr>Partner Agency Resource Center - GPFB Website</vt:lpstr>
      <vt:lpstr>Deep Dive – Downloadable Toolkits</vt:lpstr>
      <vt:lpstr>Leading Practices </vt:lpstr>
      <vt:lpstr>Primarius Web Window (PWW)</vt:lpstr>
      <vt:lpstr>Ordering Process</vt:lpstr>
      <vt:lpstr>Ordering: Inventory Management</vt:lpstr>
      <vt:lpstr>PWW Ordering: Screenshare by Hope</vt:lpstr>
      <vt:lpstr>TEFAP Allocation </vt:lpstr>
      <vt:lpstr>What to do with Surplus Inventory?</vt:lpstr>
      <vt:lpstr>Delivery Fee Grid</vt:lpstr>
      <vt:lpstr>How do we Source the Products for the TEFAP Allocation? </vt:lpstr>
      <vt:lpstr>Retail Rescue</vt:lpstr>
      <vt:lpstr>Agency Enabled Retail Rescue</vt:lpstr>
      <vt:lpstr>PowerPoint Presentation</vt:lpstr>
      <vt:lpstr>Bill of Rights </vt:lpstr>
      <vt:lpstr>Food Movement Survey- Please Complete</vt:lpstr>
      <vt:lpstr>Break </vt:lpstr>
      <vt:lpstr>PowerPoint Presentation</vt:lpstr>
      <vt:lpstr>Service Insights on Meal Connect or Neighbor Intake</vt:lpstr>
      <vt:lpstr>PowerPoint Presentation</vt:lpstr>
      <vt:lpstr>Frequently Asked Questions (FAQs)</vt:lpstr>
      <vt:lpstr>PowerPoint Presentation</vt:lpstr>
      <vt:lpstr>PowerPoint Presentation</vt:lpstr>
      <vt:lpstr>Agency Partner Feedback- Survey and Suggested Topics</vt:lpstr>
      <vt:lpstr>PowerPoint Presentation</vt:lpstr>
      <vt:lpstr>2025 Agency Of The Year</vt:lpstr>
      <vt:lpstr>Service Award: Belfield Medora Food Pantry</vt:lpstr>
      <vt:lpstr>Passion Award: West Fargo Eats</vt:lpstr>
      <vt:lpstr>Innovation Award: McKenzie County Food Pantry</vt:lpstr>
      <vt:lpstr>PowerPoint Presentation</vt:lpstr>
      <vt:lpstr>PowerPoint Presentation</vt:lpstr>
    </vt:vector>
  </TitlesOfParts>
  <Company>NCI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Morgan Svingen</dc:creator>
  <cp:lastModifiedBy>Janelle LaCoursiere</cp:lastModifiedBy>
  <cp:revision>2</cp:revision>
  <dcterms:created xsi:type="dcterms:W3CDTF">2024-04-23T17:56:39Z</dcterms:created>
  <dcterms:modified xsi:type="dcterms:W3CDTF">2026-05-26T13:12:47Z</dcterms:modified>
</cp:coreProperties>
</file>