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omments/modernComment_109_4861BFCC.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7" r:id="rId6"/>
    <p:sldId id="260" r:id="rId7"/>
    <p:sldId id="265"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310" r:id="rId23"/>
    <p:sldId id="311" r:id="rId24"/>
    <p:sldId id="295" r:id="rId25"/>
    <p:sldId id="257" r:id="rId26"/>
    <p:sldId id="264" r:id="rId27"/>
    <p:sldId id="258" r:id="rId28"/>
    <p:sldId id="262" r:id="rId29"/>
    <p:sldId id="298" r:id="rId30"/>
    <p:sldId id="300" r:id="rId31"/>
    <p:sldId id="301" r:id="rId32"/>
    <p:sldId id="259" r:id="rId33"/>
    <p:sldId id="278" r:id="rId34"/>
    <p:sldId id="279" r:id="rId35"/>
    <p:sldId id="305" r:id="rId36"/>
    <p:sldId id="306" r:id="rId37"/>
    <p:sldId id="307" r:id="rId38"/>
    <p:sldId id="267" r:id="rId39"/>
    <p:sldId id="312" r:id="rId40"/>
    <p:sldId id="30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13F36907-F3D8-CDA9-ABC6-CCD9E1C7773C}" name="Paige Brademeyer" initials="PB" userId="S-1-5-21-898577061-152388847-1230310721-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D8"/>
    <a:srgbClr val="1C355E"/>
    <a:srgbClr val="0A233F"/>
    <a:srgbClr val="183665"/>
    <a:srgbClr val="213943"/>
    <a:srgbClr val="EAA9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s>
</file>

<file path=ppt/comments/modernComment_109_4861BFCC.xml><?xml version="1.0" encoding="utf-8"?>
<p188:cmLst xmlns:a="http://schemas.openxmlformats.org/drawingml/2006/main" xmlns:r="http://schemas.openxmlformats.org/officeDocument/2006/relationships" xmlns:p188="http://schemas.microsoft.com/office/powerpoint/2018/8/main">
  <p188:cm id="{1BDFF6B4-4C4A-4577-979A-AB1E532CB7D3}" authorId="{13F36907-F3D8-CDA9-ABC6-CCD9E1C7773C}" created="2026-03-03T22:18:36.257">
    <pc:sldMkLst xmlns:pc="http://schemas.microsoft.com/office/powerpoint/2013/main/command">
      <pc:docMk/>
      <pc:sldMk cId="1214365644" sldId="265"/>
    </pc:sldMkLst>
    <p188:txBody>
      <a:bodyPr/>
      <a:lstStyle/>
      <a:p>
        <a:r>
          <a:rPr lang="en-US"/>
          <a:t>Might want to include the importance of FA - standards that we uphold due to this partnership.</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svg"/><Relationship Id="rId4" Type="http://schemas.openxmlformats.org/officeDocument/2006/relationships/image" Target="../media/image4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image" Target="../media/image40.svg"/><Relationship Id="rId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5C70E-3FD3-4399-A16E-60DDF0CA0FA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0AECBEC-5DAE-4896-85A4-8E0C44499542}">
      <dgm:prSet/>
      <dgm:spPr/>
      <dgm:t>
        <a:bodyPr/>
        <a:lstStyle/>
        <a:p>
          <a:pPr>
            <a:lnSpc>
              <a:spcPct val="100000"/>
            </a:lnSpc>
          </a:pPr>
          <a:r>
            <a:rPr lang="en-US" b="1">
              <a:solidFill>
                <a:srgbClr val="0A233F"/>
              </a:solidFill>
            </a:rPr>
            <a:t>Free to Those in Need:</a:t>
          </a:r>
          <a:br>
            <a:rPr lang="en-US">
              <a:solidFill>
                <a:srgbClr val="0A233F"/>
              </a:solidFill>
            </a:rPr>
          </a:br>
          <a:r>
            <a:rPr lang="en-US">
              <a:solidFill>
                <a:srgbClr val="0A233F"/>
              </a:solidFill>
            </a:rPr>
            <a:t>All food must be provided to individuals and families in need at no cost and without any requirements.</a:t>
          </a:r>
        </a:p>
      </dgm:t>
    </dgm:pt>
    <dgm:pt modelId="{D311329E-CF83-4B83-B05E-BCA4CEE8C4FF}" type="parTrans" cxnId="{F8C56B3D-14D3-4C94-8760-6C56B025864F}">
      <dgm:prSet/>
      <dgm:spPr/>
      <dgm:t>
        <a:bodyPr/>
        <a:lstStyle/>
        <a:p>
          <a:endParaRPr lang="en-US"/>
        </a:p>
      </dgm:t>
    </dgm:pt>
    <dgm:pt modelId="{0602887D-5367-4263-B6E9-1D1D4F98DE29}" type="sibTrans" cxnId="{F8C56B3D-14D3-4C94-8760-6C56B025864F}">
      <dgm:prSet/>
      <dgm:spPr/>
      <dgm:t>
        <a:bodyPr/>
        <a:lstStyle/>
        <a:p>
          <a:endParaRPr lang="en-US"/>
        </a:p>
      </dgm:t>
    </dgm:pt>
    <dgm:pt modelId="{8CECB01F-1F3B-4EE6-BFED-47B97D38C663}">
      <dgm:prSet/>
      <dgm:spPr/>
      <dgm:t>
        <a:bodyPr/>
        <a:lstStyle/>
        <a:p>
          <a:pPr>
            <a:lnSpc>
              <a:spcPct val="100000"/>
            </a:lnSpc>
          </a:pPr>
          <a:r>
            <a:rPr lang="en-US" b="1">
              <a:solidFill>
                <a:srgbClr val="0A233F"/>
              </a:solidFill>
            </a:rPr>
            <a:t>Volunteer Use:</a:t>
          </a:r>
          <a:br>
            <a:rPr lang="en-US">
              <a:solidFill>
                <a:srgbClr val="0A233F"/>
              </a:solidFill>
            </a:rPr>
          </a:br>
          <a:r>
            <a:rPr lang="en-US">
              <a:solidFill>
                <a:srgbClr val="0A233F"/>
              </a:solidFill>
            </a:rPr>
            <a:t>Volunteers are not allowed to use food intended for distribution. If they wish to participate as recipients, they must follow the same process as the public.</a:t>
          </a:r>
        </a:p>
      </dgm:t>
    </dgm:pt>
    <dgm:pt modelId="{5B0D54E4-1107-43D3-8773-800777CC4A24}" type="parTrans" cxnId="{E5D08185-4CA2-4911-BD6C-323F5D8E6095}">
      <dgm:prSet/>
      <dgm:spPr/>
      <dgm:t>
        <a:bodyPr/>
        <a:lstStyle/>
        <a:p>
          <a:endParaRPr lang="en-US"/>
        </a:p>
      </dgm:t>
    </dgm:pt>
    <dgm:pt modelId="{1D5F7D3C-E0CB-42CD-84D6-DDF2F8BC7F88}" type="sibTrans" cxnId="{E5D08185-4CA2-4911-BD6C-323F5D8E6095}">
      <dgm:prSet/>
      <dgm:spPr/>
      <dgm:t>
        <a:bodyPr/>
        <a:lstStyle/>
        <a:p>
          <a:endParaRPr lang="en-US"/>
        </a:p>
      </dgm:t>
    </dgm:pt>
    <dgm:pt modelId="{B1DF77C3-B438-4E97-BD89-1656C747C035}">
      <dgm:prSet/>
      <dgm:spPr/>
      <dgm:t>
        <a:bodyPr/>
        <a:lstStyle/>
        <a:p>
          <a:pPr>
            <a:lnSpc>
              <a:spcPct val="100000"/>
            </a:lnSpc>
          </a:pPr>
          <a:r>
            <a:rPr lang="en-US" b="1">
              <a:solidFill>
                <a:srgbClr val="0A233F"/>
              </a:solidFill>
            </a:rPr>
            <a:t>Thank-You Gifts, Fundraising, or Prizes:</a:t>
          </a:r>
          <a:br>
            <a:rPr lang="en-US">
              <a:solidFill>
                <a:srgbClr val="0A233F"/>
              </a:solidFill>
            </a:rPr>
          </a:br>
          <a:r>
            <a:rPr lang="en-US">
              <a:solidFill>
                <a:srgbClr val="0A233F"/>
              </a:solidFill>
            </a:rPr>
            <a:t>Food products may not be used for thank-you gifts, fundraising events, or as prizes.</a:t>
          </a:r>
        </a:p>
      </dgm:t>
    </dgm:pt>
    <dgm:pt modelId="{FC696981-6F9D-4716-AA55-6F32A09832F8}" type="parTrans" cxnId="{7BA6B2B4-30AF-4794-A980-16578451DB8B}">
      <dgm:prSet/>
      <dgm:spPr/>
      <dgm:t>
        <a:bodyPr/>
        <a:lstStyle/>
        <a:p>
          <a:endParaRPr lang="en-US"/>
        </a:p>
      </dgm:t>
    </dgm:pt>
    <dgm:pt modelId="{F4EF1AB2-8857-4E6D-93F0-4D495AB3FCDC}" type="sibTrans" cxnId="{7BA6B2B4-30AF-4794-A980-16578451DB8B}">
      <dgm:prSet/>
      <dgm:spPr/>
      <dgm:t>
        <a:bodyPr/>
        <a:lstStyle/>
        <a:p>
          <a:endParaRPr lang="en-US"/>
        </a:p>
      </dgm:t>
    </dgm:pt>
    <dgm:pt modelId="{65433EED-9B8F-43C7-BAAA-81141F6B55FC}">
      <dgm:prSet/>
      <dgm:spPr/>
      <dgm:t>
        <a:bodyPr/>
        <a:lstStyle/>
        <a:p>
          <a:pPr>
            <a:lnSpc>
              <a:spcPct val="100000"/>
            </a:lnSpc>
          </a:pPr>
          <a:r>
            <a:rPr lang="en-US" b="1">
              <a:solidFill>
                <a:srgbClr val="0A233F"/>
              </a:solidFill>
            </a:rPr>
            <a:t>Tasting and Testing:</a:t>
          </a:r>
          <a:br>
            <a:rPr lang="en-US">
              <a:solidFill>
                <a:srgbClr val="0A233F"/>
              </a:solidFill>
            </a:rPr>
          </a:br>
          <a:r>
            <a:rPr lang="en-US">
              <a:solidFill>
                <a:srgbClr val="0A233F"/>
              </a:solidFill>
            </a:rPr>
            <a:t>Coordinators and volunteers may take small amounts of food for sample tastings to aid in product education and movement. All safe food storage and preparation guidelines must be followed.</a:t>
          </a:r>
        </a:p>
      </dgm:t>
    </dgm:pt>
    <dgm:pt modelId="{0EAA9FC3-E8AB-427A-AE8D-435F46902789}" type="parTrans" cxnId="{CDFCD547-EF98-438F-91A4-8A37116A3F95}">
      <dgm:prSet/>
      <dgm:spPr/>
      <dgm:t>
        <a:bodyPr/>
        <a:lstStyle/>
        <a:p>
          <a:endParaRPr lang="en-US"/>
        </a:p>
      </dgm:t>
    </dgm:pt>
    <dgm:pt modelId="{289EB9EF-196F-489B-96E6-22494A70D3CA}" type="sibTrans" cxnId="{CDFCD547-EF98-438F-91A4-8A37116A3F95}">
      <dgm:prSet/>
      <dgm:spPr/>
      <dgm:t>
        <a:bodyPr/>
        <a:lstStyle/>
        <a:p>
          <a:endParaRPr lang="en-US"/>
        </a:p>
      </dgm:t>
    </dgm:pt>
    <dgm:pt modelId="{F9E8F7BA-19C1-4070-B21C-0C5BF9CDB312}" type="pres">
      <dgm:prSet presAssocID="{7B15C70E-3FD3-4399-A16E-60DDF0CA0FA4}" presName="root" presStyleCnt="0">
        <dgm:presLayoutVars>
          <dgm:dir/>
          <dgm:resizeHandles val="exact"/>
        </dgm:presLayoutVars>
      </dgm:prSet>
      <dgm:spPr/>
    </dgm:pt>
    <dgm:pt modelId="{8BD70B2C-C803-4DA1-AD3B-B8C77F8CD83E}" type="pres">
      <dgm:prSet presAssocID="{60AECBEC-5DAE-4896-85A4-8E0C44499542}" presName="compNode" presStyleCnt="0"/>
      <dgm:spPr/>
    </dgm:pt>
    <dgm:pt modelId="{2001610E-92DC-45A1-99D8-F2FC1EFB9A2F}" type="pres">
      <dgm:prSet presAssocID="{60AECBEC-5DAE-4896-85A4-8E0C44499542}" presName="bgRect" presStyleLbl="bgShp" presStyleIdx="0" presStyleCnt="4"/>
      <dgm:spPr>
        <a:solidFill>
          <a:srgbClr val="F1EED8"/>
        </a:solidFill>
      </dgm:spPr>
    </dgm:pt>
    <dgm:pt modelId="{C19EF533-2692-407D-A3F2-4057DB039B62}" type="pres">
      <dgm:prSet presAssocID="{60AECBEC-5DAE-4896-85A4-8E0C44499542}"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solidFill>
            <a:srgbClr val="F1EED8"/>
          </a:solidFill>
        </a:ln>
      </dgm:spPr>
      <dgm:extLst>
        <a:ext uri="{E40237B7-FDA0-4F09-8148-C483321AD2D9}">
          <dgm14:cNvPr xmlns:dgm14="http://schemas.microsoft.com/office/drawing/2010/diagram" id="0" name="" descr="Avocado"/>
        </a:ext>
      </dgm:extLst>
    </dgm:pt>
    <dgm:pt modelId="{B9EE663E-96F0-47CD-9B40-9CD1392FE21F}" type="pres">
      <dgm:prSet presAssocID="{60AECBEC-5DAE-4896-85A4-8E0C44499542}" presName="spaceRect" presStyleCnt="0"/>
      <dgm:spPr/>
    </dgm:pt>
    <dgm:pt modelId="{3860268F-FF47-4E08-BE61-286B8FFBDCC6}" type="pres">
      <dgm:prSet presAssocID="{60AECBEC-5DAE-4896-85A4-8E0C44499542}" presName="parTx" presStyleLbl="revTx" presStyleIdx="0" presStyleCnt="4">
        <dgm:presLayoutVars>
          <dgm:chMax val="0"/>
          <dgm:chPref val="0"/>
        </dgm:presLayoutVars>
      </dgm:prSet>
      <dgm:spPr/>
    </dgm:pt>
    <dgm:pt modelId="{2F3A9CBE-333F-4C4E-B3E7-D1417C94BF0D}" type="pres">
      <dgm:prSet presAssocID="{0602887D-5367-4263-B6E9-1D1D4F98DE29}" presName="sibTrans" presStyleCnt="0"/>
      <dgm:spPr/>
    </dgm:pt>
    <dgm:pt modelId="{D5628B81-C0E6-4821-A128-C74EB8C1FDCC}" type="pres">
      <dgm:prSet presAssocID="{8CECB01F-1F3B-4EE6-BFED-47B97D38C663}" presName="compNode" presStyleCnt="0"/>
      <dgm:spPr/>
    </dgm:pt>
    <dgm:pt modelId="{F3F96193-4DE5-4327-A06F-1551E7BC97C5}" type="pres">
      <dgm:prSet presAssocID="{8CECB01F-1F3B-4EE6-BFED-47B97D38C663}" presName="bgRect" presStyleLbl="bgShp" presStyleIdx="1" presStyleCnt="4"/>
      <dgm:spPr>
        <a:solidFill>
          <a:srgbClr val="F1EED8"/>
        </a:solidFill>
      </dgm:spPr>
    </dgm:pt>
    <dgm:pt modelId="{5556C032-8FC7-4F37-B530-06CA51B443E3}" type="pres">
      <dgm:prSet presAssocID="{8CECB01F-1F3B-4EE6-BFED-47B97D38C663}"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F1EED8"/>
          </a:solidFill>
        </a:ln>
      </dgm:spPr>
      <dgm:extLst>
        <a:ext uri="{E40237B7-FDA0-4F09-8148-C483321AD2D9}">
          <dgm14:cNvPr xmlns:dgm14="http://schemas.microsoft.com/office/drawing/2010/diagram" id="0" name="" descr="Cheers"/>
        </a:ext>
      </dgm:extLst>
    </dgm:pt>
    <dgm:pt modelId="{0AF840B5-E412-4462-838C-C4BBF438A56B}" type="pres">
      <dgm:prSet presAssocID="{8CECB01F-1F3B-4EE6-BFED-47B97D38C663}" presName="spaceRect" presStyleCnt="0"/>
      <dgm:spPr/>
    </dgm:pt>
    <dgm:pt modelId="{F3B41F0B-B13B-4B96-B4B0-B5003F00C312}" type="pres">
      <dgm:prSet presAssocID="{8CECB01F-1F3B-4EE6-BFED-47B97D38C663}" presName="parTx" presStyleLbl="revTx" presStyleIdx="1" presStyleCnt="4">
        <dgm:presLayoutVars>
          <dgm:chMax val="0"/>
          <dgm:chPref val="0"/>
        </dgm:presLayoutVars>
      </dgm:prSet>
      <dgm:spPr/>
    </dgm:pt>
    <dgm:pt modelId="{4A86F6A2-EC37-45FD-A0EE-F2DD69D1B3AA}" type="pres">
      <dgm:prSet presAssocID="{1D5F7D3C-E0CB-42CD-84D6-DDF2F8BC7F88}" presName="sibTrans" presStyleCnt="0"/>
      <dgm:spPr/>
    </dgm:pt>
    <dgm:pt modelId="{DC2003E4-BEF9-4FE7-B304-36F0B3CB546D}" type="pres">
      <dgm:prSet presAssocID="{B1DF77C3-B438-4E97-BD89-1656C747C035}" presName="compNode" presStyleCnt="0"/>
      <dgm:spPr/>
    </dgm:pt>
    <dgm:pt modelId="{6A1D8556-38BB-4659-974D-FB2378856475}" type="pres">
      <dgm:prSet presAssocID="{B1DF77C3-B438-4E97-BD89-1656C747C035}" presName="bgRect" presStyleLbl="bgShp" presStyleIdx="2" presStyleCnt="4"/>
      <dgm:spPr>
        <a:solidFill>
          <a:srgbClr val="F1EED8"/>
        </a:solidFill>
        <a:ln>
          <a:solidFill>
            <a:srgbClr val="F1EED8"/>
          </a:solidFill>
        </a:ln>
      </dgm:spPr>
    </dgm:pt>
    <dgm:pt modelId="{9B6A227C-55E6-4D30-95D8-3FC748A305CE}" type="pres">
      <dgm:prSet presAssocID="{B1DF77C3-B438-4E97-BD89-1656C747C035}"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solidFill>
            <a:srgbClr val="F1EED8"/>
          </a:solidFill>
        </a:ln>
      </dgm:spPr>
      <dgm:extLst>
        <a:ext uri="{E40237B7-FDA0-4F09-8148-C483321AD2D9}">
          <dgm14:cNvPr xmlns:dgm14="http://schemas.microsoft.com/office/drawing/2010/diagram" id="0" name="" descr="Stocking"/>
        </a:ext>
      </dgm:extLst>
    </dgm:pt>
    <dgm:pt modelId="{9C79C588-7813-4C11-B2C1-1DE7064B8ED4}" type="pres">
      <dgm:prSet presAssocID="{B1DF77C3-B438-4E97-BD89-1656C747C035}" presName="spaceRect" presStyleCnt="0"/>
      <dgm:spPr/>
    </dgm:pt>
    <dgm:pt modelId="{A02AA11F-1684-422C-967C-8BCF14978BDB}" type="pres">
      <dgm:prSet presAssocID="{B1DF77C3-B438-4E97-BD89-1656C747C035}" presName="parTx" presStyleLbl="revTx" presStyleIdx="2" presStyleCnt="4">
        <dgm:presLayoutVars>
          <dgm:chMax val="0"/>
          <dgm:chPref val="0"/>
        </dgm:presLayoutVars>
      </dgm:prSet>
      <dgm:spPr/>
    </dgm:pt>
    <dgm:pt modelId="{D8F35EBC-F1A5-4E25-85F8-3A18AA2E2D0B}" type="pres">
      <dgm:prSet presAssocID="{F4EF1AB2-8857-4E6D-93F0-4D495AB3FCDC}" presName="sibTrans" presStyleCnt="0"/>
      <dgm:spPr/>
    </dgm:pt>
    <dgm:pt modelId="{5F8C4525-2FF9-4872-9000-91D9562CC1D4}" type="pres">
      <dgm:prSet presAssocID="{65433EED-9B8F-43C7-BAAA-81141F6B55FC}" presName="compNode" presStyleCnt="0"/>
      <dgm:spPr/>
    </dgm:pt>
    <dgm:pt modelId="{5BD9B412-8C49-4478-AF0B-8A2182418FAB}" type="pres">
      <dgm:prSet presAssocID="{65433EED-9B8F-43C7-BAAA-81141F6B55FC}" presName="bgRect" presStyleLbl="bgShp" presStyleIdx="3" presStyleCnt="4"/>
      <dgm:spPr>
        <a:solidFill>
          <a:srgbClr val="F1EED8"/>
        </a:solidFill>
      </dgm:spPr>
    </dgm:pt>
    <dgm:pt modelId="{FA0ED4A6-604C-4634-AA13-36172173CC3A}" type="pres">
      <dgm:prSet presAssocID="{65433EED-9B8F-43C7-BAAA-81141F6B55F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F1EED8"/>
          </a:solidFill>
        </a:ln>
      </dgm:spPr>
      <dgm:extLst>
        <a:ext uri="{E40237B7-FDA0-4F09-8148-C483321AD2D9}">
          <dgm14:cNvPr xmlns:dgm14="http://schemas.microsoft.com/office/drawing/2010/diagram" id="0" name="" descr="Chef"/>
        </a:ext>
      </dgm:extLst>
    </dgm:pt>
    <dgm:pt modelId="{4EEA5329-EDCA-45D3-9F90-65F3382C7A00}" type="pres">
      <dgm:prSet presAssocID="{65433EED-9B8F-43C7-BAAA-81141F6B55FC}" presName="spaceRect" presStyleCnt="0"/>
      <dgm:spPr/>
    </dgm:pt>
    <dgm:pt modelId="{B7488CD0-3925-40C1-B28C-70DED4D76E47}" type="pres">
      <dgm:prSet presAssocID="{65433EED-9B8F-43C7-BAAA-81141F6B55FC}" presName="parTx" presStyleLbl="revTx" presStyleIdx="3" presStyleCnt="4">
        <dgm:presLayoutVars>
          <dgm:chMax val="0"/>
          <dgm:chPref val="0"/>
        </dgm:presLayoutVars>
      </dgm:prSet>
      <dgm:spPr/>
    </dgm:pt>
  </dgm:ptLst>
  <dgm:cxnLst>
    <dgm:cxn modelId="{F1E8CA07-B7D4-4458-93B7-FD6D719CE86F}" type="presOf" srcId="{8CECB01F-1F3B-4EE6-BFED-47B97D38C663}" destId="{F3B41F0B-B13B-4B96-B4B0-B5003F00C312}" srcOrd="0" destOrd="0" presId="urn:microsoft.com/office/officeart/2018/2/layout/IconVerticalSolidList"/>
    <dgm:cxn modelId="{7C2BF01A-DAF8-4ADD-8AA2-1A06A874A0FC}" type="presOf" srcId="{65433EED-9B8F-43C7-BAAA-81141F6B55FC}" destId="{B7488CD0-3925-40C1-B28C-70DED4D76E47}" srcOrd="0" destOrd="0" presId="urn:microsoft.com/office/officeart/2018/2/layout/IconVerticalSolidList"/>
    <dgm:cxn modelId="{F695131E-DF76-4291-A32B-DA34DD8A4C00}" type="presOf" srcId="{60AECBEC-5DAE-4896-85A4-8E0C44499542}" destId="{3860268F-FF47-4E08-BE61-286B8FFBDCC6}" srcOrd="0" destOrd="0" presId="urn:microsoft.com/office/officeart/2018/2/layout/IconVerticalSolidList"/>
    <dgm:cxn modelId="{6548A830-FC9D-45F7-A2AB-580B81694A46}" type="presOf" srcId="{B1DF77C3-B438-4E97-BD89-1656C747C035}" destId="{A02AA11F-1684-422C-967C-8BCF14978BDB}" srcOrd="0" destOrd="0" presId="urn:microsoft.com/office/officeart/2018/2/layout/IconVerticalSolidList"/>
    <dgm:cxn modelId="{F8C56B3D-14D3-4C94-8760-6C56B025864F}" srcId="{7B15C70E-3FD3-4399-A16E-60DDF0CA0FA4}" destId="{60AECBEC-5DAE-4896-85A4-8E0C44499542}" srcOrd="0" destOrd="0" parTransId="{D311329E-CF83-4B83-B05E-BCA4CEE8C4FF}" sibTransId="{0602887D-5367-4263-B6E9-1D1D4F98DE29}"/>
    <dgm:cxn modelId="{CDFCD547-EF98-438F-91A4-8A37116A3F95}" srcId="{7B15C70E-3FD3-4399-A16E-60DDF0CA0FA4}" destId="{65433EED-9B8F-43C7-BAAA-81141F6B55FC}" srcOrd="3" destOrd="0" parTransId="{0EAA9FC3-E8AB-427A-AE8D-435F46902789}" sibTransId="{289EB9EF-196F-489B-96E6-22494A70D3CA}"/>
    <dgm:cxn modelId="{E5D08185-4CA2-4911-BD6C-323F5D8E6095}" srcId="{7B15C70E-3FD3-4399-A16E-60DDF0CA0FA4}" destId="{8CECB01F-1F3B-4EE6-BFED-47B97D38C663}" srcOrd="1" destOrd="0" parTransId="{5B0D54E4-1107-43D3-8773-800777CC4A24}" sibTransId="{1D5F7D3C-E0CB-42CD-84D6-DDF2F8BC7F88}"/>
    <dgm:cxn modelId="{7BA6B2B4-30AF-4794-A980-16578451DB8B}" srcId="{7B15C70E-3FD3-4399-A16E-60DDF0CA0FA4}" destId="{B1DF77C3-B438-4E97-BD89-1656C747C035}" srcOrd="2" destOrd="0" parTransId="{FC696981-6F9D-4716-AA55-6F32A09832F8}" sibTransId="{F4EF1AB2-8857-4E6D-93F0-4D495AB3FCDC}"/>
    <dgm:cxn modelId="{E399BFC7-8905-4F77-9A9E-9B444503AB06}" type="presOf" srcId="{7B15C70E-3FD3-4399-A16E-60DDF0CA0FA4}" destId="{F9E8F7BA-19C1-4070-B21C-0C5BF9CDB312}" srcOrd="0" destOrd="0" presId="urn:microsoft.com/office/officeart/2018/2/layout/IconVerticalSolidList"/>
    <dgm:cxn modelId="{A8DC1C4B-6081-40D1-855E-58B0913F4515}" type="presParOf" srcId="{F9E8F7BA-19C1-4070-B21C-0C5BF9CDB312}" destId="{8BD70B2C-C803-4DA1-AD3B-B8C77F8CD83E}" srcOrd="0" destOrd="0" presId="urn:microsoft.com/office/officeart/2018/2/layout/IconVerticalSolidList"/>
    <dgm:cxn modelId="{08B857F5-A8A4-4660-8733-F3C32BB93916}" type="presParOf" srcId="{8BD70B2C-C803-4DA1-AD3B-B8C77F8CD83E}" destId="{2001610E-92DC-45A1-99D8-F2FC1EFB9A2F}" srcOrd="0" destOrd="0" presId="urn:microsoft.com/office/officeart/2018/2/layout/IconVerticalSolidList"/>
    <dgm:cxn modelId="{AF1AB17A-BBE7-46D0-9F76-F12B73764211}" type="presParOf" srcId="{8BD70B2C-C803-4DA1-AD3B-B8C77F8CD83E}" destId="{C19EF533-2692-407D-A3F2-4057DB039B62}" srcOrd="1" destOrd="0" presId="urn:microsoft.com/office/officeart/2018/2/layout/IconVerticalSolidList"/>
    <dgm:cxn modelId="{535BEC41-E5C4-4A88-912F-C6038C19BE4E}" type="presParOf" srcId="{8BD70B2C-C803-4DA1-AD3B-B8C77F8CD83E}" destId="{B9EE663E-96F0-47CD-9B40-9CD1392FE21F}" srcOrd="2" destOrd="0" presId="urn:microsoft.com/office/officeart/2018/2/layout/IconVerticalSolidList"/>
    <dgm:cxn modelId="{2BF4A5FE-A595-43F9-A120-F414FD985462}" type="presParOf" srcId="{8BD70B2C-C803-4DA1-AD3B-B8C77F8CD83E}" destId="{3860268F-FF47-4E08-BE61-286B8FFBDCC6}" srcOrd="3" destOrd="0" presId="urn:microsoft.com/office/officeart/2018/2/layout/IconVerticalSolidList"/>
    <dgm:cxn modelId="{FE460CA8-65AF-424E-A2BB-A437FAAD8A81}" type="presParOf" srcId="{F9E8F7BA-19C1-4070-B21C-0C5BF9CDB312}" destId="{2F3A9CBE-333F-4C4E-B3E7-D1417C94BF0D}" srcOrd="1" destOrd="0" presId="urn:microsoft.com/office/officeart/2018/2/layout/IconVerticalSolidList"/>
    <dgm:cxn modelId="{68253C55-551E-4134-9ACB-249E73DC9E1D}" type="presParOf" srcId="{F9E8F7BA-19C1-4070-B21C-0C5BF9CDB312}" destId="{D5628B81-C0E6-4821-A128-C74EB8C1FDCC}" srcOrd="2" destOrd="0" presId="urn:microsoft.com/office/officeart/2018/2/layout/IconVerticalSolidList"/>
    <dgm:cxn modelId="{1EB76B9A-C5D0-4E28-9741-831C71537E88}" type="presParOf" srcId="{D5628B81-C0E6-4821-A128-C74EB8C1FDCC}" destId="{F3F96193-4DE5-4327-A06F-1551E7BC97C5}" srcOrd="0" destOrd="0" presId="urn:microsoft.com/office/officeart/2018/2/layout/IconVerticalSolidList"/>
    <dgm:cxn modelId="{DE2FDB38-15D5-4239-8BE5-023270D33F56}" type="presParOf" srcId="{D5628B81-C0E6-4821-A128-C74EB8C1FDCC}" destId="{5556C032-8FC7-4F37-B530-06CA51B443E3}" srcOrd="1" destOrd="0" presId="urn:microsoft.com/office/officeart/2018/2/layout/IconVerticalSolidList"/>
    <dgm:cxn modelId="{BB457E0B-5787-412E-8546-146FA5D3F6DE}" type="presParOf" srcId="{D5628B81-C0E6-4821-A128-C74EB8C1FDCC}" destId="{0AF840B5-E412-4462-838C-C4BBF438A56B}" srcOrd="2" destOrd="0" presId="urn:microsoft.com/office/officeart/2018/2/layout/IconVerticalSolidList"/>
    <dgm:cxn modelId="{F2791B4C-757C-4F96-88E7-455EA32B053F}" type="presParOf" srcId="{D5628B81-C0E6-4821-A128-C74EB8C1FDCC}" destId="{F3B41F0B-B13B-4B96-B4B0-B5003F00C312}" srcOrd="3" destOrd="0" presId="urn:microsoft.com/office/officeart/2018/2/layout/IconVerticalSolidList"/>
    <dgm:cxn modelId="{D1864C2F-6E77-4C32-A716-4B7CA50C716A}" type="presParOf" srcId="{F9E8F7BA-19C1-4070-B21C-0C5BF9CDB312}" destId="{4A86F6A2-EC37-45FD-A0EE-F2DD69D1B3AA}" srcOrd="3" destOrd="0" presId="urn:microsoft.com/office/officeart/2018/2/layout/IconVerticalSolidList"/>
    <dgm:cxn modelId="{A39685C1-86CE-41D9-B46B-C3DE062CC0B2}" type="presParOf" srcId="{F9E8F7BA-19C1-4070-B21C-0C5BF9CDB312}" destId="{DC2003E4-BEF9-4FE7-B304-36F0B3CB546D}" srcOrd="4" destOrd="0" presId="urn:microsoft.com/office/officeart/2018/2/layout/IconVerticalSolidList"/>
    <dgm:cxn modelId="{7C2EC54B-940F-4CBC-9912-B79047C66EEB}" type="presParOf" srcId="{DC2003E4-BEF9-4FE7-B304-36F0B3CB546D}" destId="{6A1D8556-38BB-4659-974D-FB2378856475}" srcOrd="0" destOrd="0" presId="urn:microsoft.com/office/officeart/2018/2/layout/IconVerticalSolidList"/>
    <dgm:cxn modelId="{7283EF1A-F244-4727-93E6-DE6C042B93D7}" type="presParOf" srcId="{DC2003E4-BEF9-4FE7-B304-36F0B3CB546D}" destId="{9B6A227C-55E6-4D30-95D8-3FC748A305CE}" srcOrd="1" destOrd="0" presId="urn:microsoft.com/office/officeart/2018/2/layout/IconVerticalSolidList"/>
    <dgm:cxn modelId="{2E034335-3930-4BCE-B4FF-EB7E4D05B696}" type="presParOf" srcId="{DC2003E4-BEF9-4FE7-B304-36F0B3CB546D}" destId="{9C79C588-7813-4C11-B2C1-1DE7064B8ED4}" srcOrd="2" destOrd="0" presId="urn:microsoft.com/office/officeart/2018/2/layout/IconVerticalSolidList"/>
    <dgm:cxn modelId="{DABF344C-9F2C-4330-BDD9-613674B2E206}" type="presParOf" srcId="{DC2003E4-BEF9-4FE7-B304-36F0B3CB546D}" destId="{A02AA11F-1684-422C-967C-8BCF14978BDB}" srcOrd="3" destOrd="0" presId="urn:microsoft.com/office/officeart/2018/2/layout/IconVerticalSolidList"/>
    <dgm:cxn modelId="{8B69BBC3-367A-4EC3-AD7D-422CB1189A5A}" type="presParOf" srcId="{F9E8F7BA-19C1-4070-B21C-0C5BF9CDB312}" destId="{D8F35EBC-F1A5-4E25-85F8-3A18AA2E2D0B}" srcOrd="5" destOrd="0" presId="urn:microsoft.com/office/officeart/2018/2/layout/IconVerticalSolidList"/>
    <dgm:cxn modelId="{CB838C84-D01F-4422-85F5-DC2E2352BCF8}" type="presParOf" srcId="{F9E8F7BA-19C1-4070-B21C-0C5BF9CDB312}" destId="{5F8C4525-2FF9-4872-9000-91D9562CC1D4}" srcOrd="6" destOrd="0" presId="urn:microsoft.com/office/officeart/2018/2/layout/IconVerticalSolidList"/>
    <dgm:cxn modelId="{63730C75-969C-4A88-8195-F49D094A2ED0}" type="presParOf" srcId="{5F8C4525-2FF9-4872-9000-91D9562CC1D4}" destId="{5BD9B412-8C49-4478-AF0B-8A2182418FAB}" srcOrd="0" destOrd="0" presId="urn:microsoft.com/office/officeart/2018/2/layout/IconVerticalSolidList"/>
    <dgm:cxn modelId="{59F08C7E-EB28-4880-859B-EAA5EF475D46}" type="presParOf" srcId="{5F8C4525-2FF9-4872-9000-91D9562CC1D4}" destId="{FA0ED4A6-604C-4634-AA13-36172173CC3A}" srcOrd="1" destOrd="0" presId="urn:microsoft.com/office/officeart/2018/2/layout/IconVerticalSolidList"/>
    <dgm:cxn modelId="{5E7610EE-C965-4B76-8582-48562166B91B}" type="presParOf" srcId="{5F8C4525-2FF9-4872-9000-91D9562CC1D4}" destId="{4EEA5329-EDCA-45D3-9F90-65F3382C7A00}" srcOrd="2" destOrd="0" presId="urn:microsoft.com/office/officeart/2018/2/layout/IconVerticalSolidList"/>
    <dgm:cxn modelId="{BDACCF04-8324-4E30-850A-7D2FD06DB303}" type="presParOf" srcId="{5F8C4525-2FF9-4872-9000-91D9562CC1D4}" destId="{B7488CD0-3925-40C1-B28C-70DED4D76E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78A4D8-213C-4BAF-8DAF-609E3429197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C90F5CA-0571-484D-96C4-8B742A586EDA}">
      <dgm:prSet/>
      <dgm:spPr>
        <a:solidFill>
          <a:srgbClr val="0A233F"/>
        </a:solidFill>
      </dgm:spPr>
      <dgm:t>
        <a:bodyPr/>
        <a:lstStyle/>
        <a:p>
          <a:pPr algn="l"/>
          <a:r>
            <a:rPr lang="en-US"/>
            <a:t>Agencies to be suspended when:</a:t>
          </a:r>
        </a:p>
      </dgm:t>
    </dgm:pt>
    <dgm:pt modelId="{ACB1CE57-E6EF-487E-8AAF-28EF93AFA076}" type="parTrans" cxnId="{DF59FF17-CE9E-4D1C-B638-25DE0A7A6AF3}">
      <dgm:prSet/>
      <dgm:spPr/>
      <dgm:t>
        <a:bodyPr/>
        <a:lstStyle/>
        <a:p>
          <a:pPr algn="l"/>
          <a:endParaRPr lang="en-US"/>
        </a:p>
      </dgm:t>
    </dgm:pt>
    <dgm:pt modelId="{4B646175-4C94-4B4C-91C7-3577F6EEEF8C}" type="sibTrans" cxnId="{DF59FF17-CE9E-4D1C-B638-25DE0A7A6AF3}">
      <dgm:prSet/>
      <dgm:spPr/>
      <dgm:t>
        <a:bodyPr/>
        <a:lstStyle/>
        <a:p>
          <a:pPr algn="l"/>
          <a:endParaRPr lang="en-US"/>
        </a:p>
      </dgm:t>
    </dgm:pt>
    <dgm:pt modelId="{76902D8B-0D76-47D6-91BD-C746A2AB5C5F}">
      <dgm:prSet/>
      <dgm:spPr/>
      <dgm:t>
        <a:bodyPr/>
        <a:lstStyle/>
        <a:p>
          <a:pPr algn="l"/>
          <a:r>
            <a:rPr lang="en-US">
              <a:solidFill>
                <a:srgbClr val="0A233F"/>
              </a:solidFill>
            </a:rPr>
            <a:t>Invoices unpaid 60 days</a:t>
          </a:r>
        </a:p>
      </dgm:t>
    </dgm:pt>
    <dgm:pt modelId="{08F83009-C22E-4440-841A-E22667673ED5}" type="parTrans" cxnId="{975A109B-6E3A-4B00-82DB-F0138430F523}">
      <dgm:prSet/>
      <dgm:spPr/>
      <dgm:t>
        <a:bodyPr/>
        <a:lstStyle/>
        <a:p>
          <a:pPr algn="l"/>
          <a:endParaRPr lang="en-US"/>
        </a:p>
      </dgm:t>
    </dgm:pt>
    <dgm:pt modelId="{CE906F44-C356-4A67-BA90-11C1011C4012}" type="sibTrans" cxnId="{975A109B-6E3A-4B00-82DB-F0138430F523}">
      <dgm:prSet/>
      <dgm:spPr/>
      <dgm:t>
        <a:bodyPr/>
        <a:lstStyle/>
        <a:p>
          <a:pPr algn="l"/>
          <a:endParaRPr lang="en-US"/>
        </a:p>
      </dgm:t>
    </dgm:pt>
    <dgm:pt modelId="{88296C24-1274-42E0-BB3C-617EC5AD604C}">
      <dgm:prSet/>
      <dgm:spPr/>
      <dgm:t>
        <a:bodyPr/>
        <a:lstStyle/>
        <a:p>
          <a:pPr algn="l"/>
          <a:r>
            <a:rPr lang="en-US">
              <a:solidFill>
                <a:srgbClr val="0A233F"/>
              </a:solidFill>
            </a:rPr>
            <a:t>Statistics unentered 45 days</a:t>
          </a:r>
        </a:p>
      </dgm:t>
    </dgm:pt>
    <dgm:pt modelId="{429A68F0-F4E3-4B65-A629-20927D1A94E3}" type="parTrans" cxnId="{9F33FA90-0450-4864-B369-896FBF21F8D7}">
      <dgm:prSet/>
      <dgm:spPr/>
      <dgm:t>
        <a:bodyPr/>
        <a:lstStyle/>
        <a:p>
          <a:pPr algn="l"/>
          <a:endParaRPr lang="en-US"/>
        </a:p>
      </dgm:t>
    </dgm:pt>
    <dgm:pt modelId="{EEF30541-FF15-44FF-B9D4-0160C788346D}" type="sibTrans" cxnId="{9F33FA90-0450-4864-B369-896FBF21F8D7}">
      <dgm:prSet/>
      <dgm:spPr/>
      <dgm:t>
        <a:bodyPr/>
        <a:lstStyle/>
        <a:p>
          <a:pPr algn="l"/>
          <a:endParaRPr lang="en-US"/>
        </a:p>
      </dgm:t>
    </dgm:pt>
    <dgm:pt modelId="{B2477016-6A2B-41BD-81E3-2A78DA81AD13}">
      <dgm:prSet/>
      <dgm:spPr/>
      <dgm:t>
        <a:bodyPr/>
        <a:lstStyle/>
        <a:p>
          <a:pPr algn="l"/>
          <a:r>
            <a:rPr lang="en-US">
              <a:solidFill>
                <a:srgbClr val="0A233F"/>
              </a:solidFill>
            </a:rPr>
            <a:t>Agreements not received by Food Bank</a:t>
          </a:r>
        </a:p>
      </dgm:t>
    </dgm:pt>
    <dgm:pt modelId="{A1776ADA-1112-4A59-B543-74D1AC0C9362}" type="parTrans" cxnId="{6E7976AE-204A-440C-AD41-59A9778ED88A}">
      <dgm:prSet/>
      <dgm:spPr/>
      <dgm:t>
        <a:bodyPr/>
        <a:lstStyle/>
        <a:p>
          <a:pPr algn="l"/>
          <a:endParaRPr lang="en-US"/>
        </a:p>
      </dgm:t>
    </dgm:pt>
    <dgm:pt modelId="{0F9472C8-8171-45FA-92ED-34526B812FC7}" type="sibTrans" cxnId="{6E7976AE-204A-440C-AD41-59A9778ED88A}">
      <dgm:prSet/>
      <dgm:spPr/>
      <dgm:t>
        <a:bodyPr/>
        <a:lstStyle/>
        <a:p>
          <a:pPr algn="l"/>
          <a:endParaRPr lang="en-US"/>
        </a:p>
      </dgm:t>
    </dgm:pt>
    <dgm:pt modelId="{00AA46B5-DEFC-40B3-AF41-75034A9278B0}">
      <dgm:prSet/>
      <dgm:spPr/>
      <dgm:t>
        <a:bodyPr/>
        <a:lstStyle/>
        <a:p>
          <a:pPr algn="l"/>
          <a:r>
            <a:rPr lang="en-US">
              <a:solidFill>
                <a:srgbClr val="0A233F"/>
              </a:solidFill>
            </a:rPr>
            <a:t>Food Safety Concerns</a:t>
          </a:r>
        </a:p>
      </dgm:t>
    </dgm:pt>
    <dgm:pt modelId="{967B506E-002E-4662-A5A9-F3D0C2157FC3}" type="parTrans" cxnId="{1E9DF311-C0B6-43B2-9F3D-1B877C306F51}">
      <dgm:prSet/>
      <dgm:spPr/>
      <dgm:t>
        <a:bodyPr/>
        <a:lstStyle/>
        <a:p>
          <a:pPr algn="l"/>
          <a:endParaRPr lang="en-US"/>
        </a:p>
      </dgm:t>
    </dgm:pt>
    <dgm:pt modelId="{9CE618AF-55BE-48F1-AA90-486B24834B7C}" type="sibTrans" cxnId="{1E9DF311-C0B6-43B2-9F3D-1B877C306F51}">
      <dgm:prSet/>
      <dgm:spPr/>
      <dgm:t>
        <a:bodyPr/>
        <a:lstStyle/>
        <a:p>
          <a:pPr algn="l"/>
          <a:endParaRPr lang="en-US"/>
        </a:p>
      </dgm:t>
    </dgm:pt>
    <dgm:pt modelId="{212B45EA-0FDE-460B-994A-B25075690157}">
      <dgm:prSet/>
      <dgm:spPr/>
      <dgm:t>
        <a:bodyPr/>
        <a:lstStyle/>
        <a:p>
          <a:pPr algn="l"/>
          <a:r>
            <a:rPr lang="en-US">
              <a:solidFill>
                <a:srgbClr val="0A233F"/>
              </a:solidFill>
            </a:rPr>
            <a:t>Civil Rights Concerns</a:t>
          </a:r>
        </a:p>
      </dgm:t>
    </dgm:pt>
    <dgm:pt modelId="{9E402950-C8A4-45C7-92CD-B0C9B8E15F13}" type="parTrans" cxnId="{E9B73E8A-F4EB-4EAB-8877-C2529823C157}">
      <dgm:prSet/>
      <dgm:spPr/>
      <dgm:t>
        <a:bodyPr/>
        <a:lstStyle/>
        <a:p>
          <a:endParaRPr lang="en-US"/>
        </a:p>
      </dgm:t>
    </dgm:pt>
    <dgm:pt modelId="{A57AAF5F-F9A8-41C4-AEFC-32BCAA485DD2}" type="sibTrans" cxnId="{E9B73E8A-F4EB-4EAB-8877-C2529823C157}">
      <dgm:prSet/>
      <dgm:spPr/>
      <dgm:t>
        <a:bodyPr/>
        <a:lstStyle/>
        <a:p>
          <a:endParaRPr lang="en-US"/>
        </a:p>
      </dgm:t>
    </dgm:pt>
    <dgm:pt modelId="{938D7C0D-0E19-4A1C-8BD3-3C4E9B0DDED2}">
      <dgm:prSet/>
      <dgm:spPr/>
      <dgm:t>
        <a:bodyPr/>
        <a:lstStyle/>
        <a:p>
          <a:pPr algn="l"/>
          <a:r>
            <a:rPr lang="en-US">
              <a:solidFill>
                <a:srgbClr val="0A233F"/>
              </a:solidFill>
            </a:rPr>
            <a:t>Unverified/Invalid 501c3</a:t>
          </a:r>
        </a:p>
      </dgm:t>
    </dgm:pt>
    <dgm:pt modelId="{37F8E812-02EF-4048-91AA-1DF60B17FEE0}" type="parTrans" cxnId="{0BC75753-F2FB-450A-8F13-B16D55392F80}">
      <dgm:prSet/>
      <dgm:spPr/>
      <dgm:t>
        <a:bodyPr/>
        <a:lstStyle/>
        <a:p>
          <a:endParaRPr lang="en-US"/>
        </a:p>
      </dgm:t>
    </dgm:pt>
    <dgm:pt modelId="{55B807F0-7D7A-4DB5-B332-0A1A24EAC597}" type="sibTrans" cxnId="{0BC75753-F2FB-450A-8F13-B16D55392F80}">
      <dgm:prSet/>
      <dgm:spPr/>
      <dgm:t>
        <a:bodyPr/>
        <a:lstStyle/>
        <a:p>
          <a:endParaRPr lang="en-US"/>
        </a:p>
      </dgm:t>
    </dgm:pt>
    <dgm:pt modelId="{85BD5787-097F-4575-AD5E-29DC97E6316E}" type="pres">
      <dgm:prSet presAssocID="{C878A4D8-213C-4BAF-8DAF-609E34291979}" presName="Name0" presStyleCnt="0">
        <dgm:presLayoutVars>
          <dgm:dir/>
          <dgm:animLvl val="lvl"/>
          <dgm:resizeHandles val="exact"/>
        </dgm:presLayoutVars>
      </dgm:prSet>
      <dgm:spPr/>
    </dgm:pt>
    <dgm:pt modelId="{DA288C4D-698C-482D-91E7-C9777EC1773D}" type="pres">
      <dgm:prSet presAssocID="{FC90F5CA-0571-484D-96C4-8B742A586EDA}" presName="linNode" presStyleCnt="0"/>
      <dgm:spPr/>
    </dgm:pt>
    <dgm:pt modelId="{A60F8DB9-45BF-4CF8-A25A-789462DE074A}" type="pres">
      <dgm:prSet presAssocID="{FC90F5CA-0571-484D-96C4-8B742A586EDA}" presName="parentText" presStyleLbl="node1" presStyleIdx="0" presStyleCnt="1">
        <dgm:presLayoutVars>
          <dgm:chMax val="1"/>
          <dgm:bulletEnabled val="1"/>
        </dgm:presLayoutVars>
      </dgm:prSet>
      <dgm:spPr/>
    </dgm:pt>
    <dgm:pt modelId="{E08D9056-9860-4CAB-948D-88C7A0B28276}" type="pres">
      <dgm:prSet presAssocID="{FC90F5CA-0571-484D-96C4-8B742A586EDA}" presName="descendantText" presStyleLbl="alignAccFollowNode1" presStyleIdx="0" presStyleCnt="1">
        <dgm:presLayoutVars>
          <dgm:bulletEnabled val="1"/>
        </dgm:presLayoutVars>
      </dgm:prSet>
      <dgm:spPr/>
    </dgm:pt>
  </dgm:ptLst>
  <dgm:cxnLst>
    <dgm:cxn modelId="{1E9DF311-C0B6-43B2-9F3D-1B877C306F51}" srcId="{FC90F5CA-0571-484D-96C4-8B742A586EDA}" destId="{00AA46B5-DEFC-40B3-AF41-75034A9278B0}" srcOrd="3" destOrd="0" parTransId="{967B506E-002E-4662-A5A9-F3D0C2157FC3}" sibTransId="{9CE618AF-55BE-48F1-AA90-486B24834B7C}"/>
    <dgm:cxn modelId="{DF59FF17-CE9E-4D1C-B638-25DE0A7A6AF3}" srcId="{C878A4D8-213C-4BAF-8DAF-609E34291979}" destId="{FC90F5CA-0571-484D-96C4-8B742A586EDA}" srcOrd="0" destOrd="0" parTransId="{ACB1CE57-E6EF-487E-8AAF-28EF93AFA076}" sibTransId="{4B646175-4C94-4B4C-91C7-3577F6EEEF8C}"/>
    <dgm:cxn modelId="{B2C3351B-4EA7-4C56-B3AA-D356284B4A4B}" type="presOf" srcId="{FC90F5CA-0571-484D-96C4-8B742A586EDA}" destId="{A60F8DB9-45BF-4CF8-A25A-789462DE074A}" srcOrd="0" destOrd="0" presId="urn:microsoft.com/office/officeart/2005/8/layout/vList5"/>
    <dgm:cxn modelId="{3C5F6024-7108-41D3-9768-0884BDAD21A4}" type="presOf" srcId="{88296C24-1274-42E0-BB3C-617EC5AD604C}" destId="{E08D9056-9860-4CAB-948D-88C7A0B28276}" srcOrd="0" destOrd="1" presId="urn:microsoft.com/office/officeart/2005/8/layout/vList5"/>
    <dgm:cxn modelId="{CB7EF82A-0D01-4E2C-8665-646CA727E8B1}" type="presOf" srcId="{00AA46B5-DEFC-40B3-AF41-75034A9278B0}" destId="{E08D9056-9860-4CAB-948D-88C7A0B28276}" srcOrd="0" destOrd="3" presId="urn:microsoft.com/office/officeart/2005/8/layout/vList5"/>
    <dgm:cxn modelId="{A4190F3D-62EA-4EEB-8984-D0A155B06591}" type="presOf" srcId="{C878A4D8-213C-4BAF-8DAF-609E34291979}" destId="{85BD5787-097F-4575-AD5E-29DC97E6316E}" srcOrd="0" destOrd="0" presId="urn:microsoft.com/office/officeart/2005/8/layout/vList5"/>
    <dgm:cxn modelId="{490C5963-2E2A-448C-B132-CE1E2ABE8229}" type="presOf" srcId="{212B45EA-0FDE-460B-994A-B25075690157}" destId="{E08D9056-9860-4CAB-948D-88C7A0B28276}" srcOrd="0" destOrd="4" presId="urn:microsoft.com/office/officeart/2005/8/layout/vList5"/>
    <dgm:cxn modelId="{A43E9746-63AC-43E6-B717-B0FA2AE5FFE7}" type="presOf" srcId="{76902D8B-0D76-47D6-91BD-C746A2AB5C5F}" destId="{E08D9056-9860-4CAB-948D-88C7A0B28276}" srcOrd="0" destOrd="0" presId="urn:microsoft.com/office/officeart/2005/8/layout/vList5"/>
    <dgm:cxn modelId="{0BC75753-F2FB-450A-8F13-B16D55392F80}" srcId="{FC90F5CA-0571-484D-96C4-8B742A586EDA}" destId="{938D7C0D-0E19-4A1C-8BD3-3C4E9B0DDED2}" srcOrd="5" destOrd="0" parTransId="{37F8E812-02EF-4048-91AA-1DF60B17FEE0}" sibTransId="{55B807F0-7D7A-4DB5-B332-0A1A24EAC597}"/>
    <dgm:cxn modelId="{4A2D2A7D-F927-440D-92CA-E2150EF22964}" type="presOf" srcId="{B2477016-6A2B-41BD-81E3-2A78DA81AD13}" destId="{E08D9056-9860-4CAB-948D-88C7A0B28276}" srcOrd="0" destOrd="2" presId="urn:microsoft.com/office/officeart/2005/8/layout/vList5"/>
    <dgm:cxn modelId="{E9B73E8A-F4EB-4EAB-8877-C2529823C157}" srcId="{FC90F5CA-0571-484D-96C4-8B742A586EDA}" destId="{212B45EA-0FDE-460B-994A-B25075690157}" srcOrd="4" destOrd="0" parTransId="{9E402950-C8A4-45C7-92CD-B0C9B8E15F13}" sibTransId="{A57AAF5F-F9A8-41C4-AEFC-32BCAA485DD2}"/>
    <dgm:cxn modelId="{9F33FA90-0450-4864-B369-896FBF21F8D7}" srcId="{FC90F5CA-0571-484D-96C4-8B742A586EDA}" destId="{88296C24-1274-42E0-BB3C-617EC5AD604C}" srcOrd="1" destOrd="0" parTransId="{429A68F0-F4E3-4B65-A629-20927D1A94E3}" sibTransId="{EEF30541-FF15-44FF-B9D4-0160C788346D}"/>
    <dgm:cxn modelId="{975A109B-6E3A-4B00-82DB-F0138430F523}" srcId="{FC90F5CA-0571-484D-96C4-8B742A586EDA}" destId="{76902D8B-0D76-47D6-91BD-C746A2AB5C5F}" srcOrd="0" destOrd="0" parTransId="{08F83009-C22E-4440-841A-E22667673ED5}" sibTransId="{CE906F44-C356-4A67-BA90-11C1011C4012}"/>
    <dgm:cxn modelId="{6E7976AE-204A-440C-AD41-59A9778ED88A}" srcId="{FC90F5CA-0571-484D-96C4-8B742A586EDA}" destId="{B2477016-6A2B-41BD-81E3-2A78DA81AD13}" srcOrd="2" destOrd="0" parTransId="{A1776ADA-1112-4A59-B543-74D1AC0C9362}" sibTransId="{0F9472C8-8171-45FA-92ED-34526B812FC7}"/>
    <dgm:cxn modelId="{5A281DC9-9D3E-49BF-9BFA-190AFC118A08}" type="presOf" srcId="{938D7C0D-0E19-4A1C-8BD3-3C4E9B0DDED2}" destId="{E08D9056-9860-4CAB-948D-88C7A0B28276}" srcOrd="0" destOrd="5" presId="urn:microsoft.com/office/officeart/2005/8/layout/vList5"/>
    <dgm:cxn modelId="{08DD498B-A1CF-4EBD-B15B-93644CEAD6E9}" type="presParOf" srcId="{85BD5787-097F-4575-AD5E-29DC97E6316E}" destId="{DA288C4D-698C-482D-91E7-C9777EC1773D}" srcOrd="0" destOrd="0" presId="urn:microsoft.com/office/officeart/2005/8/layout/vList5"/>
    <dgm:cxn modelId="{DE32C665-9368-45B0-B25C-C9C5C1A2A622}" type="presParOf" srcId="{DA288C4D-698C-482D-91E7-C9777EC1773D}" destId="{A60F8DB9-45BF-4CF8-A25A-789462DE074A}" srcOrd="0" destOrd="0" presId="urn:microsoft.com/office/officeart/2005/8/layout/vList5"/>
    <dgm:cxn modelId="{7A9B1F36-BDDC-4952-8D25-06E3ECD8904A}" type="presParOf" srcId="{DA288C4D-698C-482D-91E7-C9777EC1773D}" destId="{E08D9056-9860-4CAB-948D-88C7A0B28276}" srcOrd="1"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1610E-92DC-45A1-99D8-F2FC1EFB9A2F}">
      <dsp:nvSpPr>
        <dsp:cNvPr id="0" name=""/>
        <dsp:cNvSpPr/>
      </dsp:nvSpPr>
      <dsp:spPr>
        <a:xfrm>
          <a:off x="0" y="3928"/>
          <a:ext cx="10515600" cy="886707"/>
        </a:xfrm>
        <a:prstGeom prst="roundRect">
          <a:avLst>
            <a:gd name="adj" fmla="val 10000"/>
          </a:avLst>
        </a:prstGeom>
        <a:solidFill>
          <a:srgbClr val="F1EED8"/>
        </a:solidFill>
        <a:ln>
          <a:noFill/>
        </a:ln>
        <a:effectLst/>
      </dsp:spPr>
      <dsp:style>
        <a:lnRef idx="0">
          <a:scrgbClr r="0" g="0" b="0"/>
        </a:lnRef>
        <a:fillRef idx="1">
          <a:scrgbClr r="0" g="0" b="0"/>
        </a:fillRef>
        <a:effectRef idx="0">
          <a:scrgbClr r="0" g="0" b="0"/>
        </a:effectRef>
        <a:fontRef idx="minor"/>
      </dsp:style>
    </dsp:sp>
    <dsp:sp modelId="{C19EF533-2692-407D-A3F2-4057DB039B62}">
      <dsp:nvSpPr>
        <dsp:cNvPr id="0" name=""/>
        <dsp:cNvSpPr/>
      </dsp:nvSpPr>
      <dsp:spPr>
        <a:xfrm>
          <a:off x="268228" y="203438"/>
          <a:ext cx="488165" cy="4876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9050" cap="flat" cmpd="sng" algn="ctr">
          <a:solidFill>
            <a:srgbClr val="F1EED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0268F-FF47-4E08-BE61-286B8FFBDCC6}">
      <dsp:nvSpPr>
        <dsp:cNvPr id="0" name=""/>
        <dsp:cNvSpPr/>
      </dsp:nvSpPr>
      <dsp:spPr>
        <a:xfrm>
          <a:off x="1024623" y="3928"/>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100000"/>
            </a:lnSpc>
            <a:spcBef>
              <a:spcPct val="0"/>
            </a:spcBef>
            <a:spcAft>
              <a:spcPct val="35000"/>
            </a:spcAft>
            <a:buNone/>
          </a:pPr>
          <a:r>
            <a:rPr lang="en-US" sz="1400" b="1" kern="1200">
              <a:solidFill>
                <a:srgbClr val="0A233F"/>
              </a:solidFill>
            </a:rPr>
            <a:t>Free to Those in Need:</a:t>
          </a:r>
          <a:br>
            <a:rPr lang="en-US" sz="1400" kern="1200">
              <a:solidFill>
                <a:srgbClr val="0A233F"/>
              </a:solidFill>
            </a:rPr>
          </a:br>
          <a:r>
            <a:rPr lang="en-US" sz="1400" kern="1200">
              <a:solidFill>
                <a:srgbClr val="0A233F"/>
              </a:solidFill>
            </a:rPr>
            <a:t>All food must be provided to individuals and families in need at no cost and without any requirements.</a:t>
          </a:r>
        </a:p>
      </dsp:txBody>
      <dsp:txXfrm>
        <a:off x="1024623" y="3928"/>
        <a:ext cx="9475196" cy="914416"/>
      </dsp:txXfrm>
    </dsp:sp>
    <dsp:sp modelId="{F3F96193-4DE5-4327-A06F-1551E7BC97C5}">
      <dsp:nvSpPr>
        <dsp:cNvPr id="0" name=""/>
        <dsp:cNvSpPr/>
      </dsp:nvSpPr>
      <dsp:spPr>
        <a:xfrm>
          <a:off x="0" y="1146949"/>
          <a:ext cx="10515600" cy="886707"/>
        </a:xfrm>
        <a:prstGeom prst="roundRect">
          <a:avLst>
            <a:gd name="adj" fmla="val 10000"/>
          </a:avLst>
        </a:prstGeom>
        <a:solidFill>
          <a:srgbClr val="F1EED8"/>
        </a:solidFill>
        <a:ln>
          <a:noFill/>
        </a:ln>
        <a:effectLst/>
      </dsp:spPr>
      <dsp:style>
        <a:lnRef idx="0">
          <a:scrgbClr r="0" g="0" b="0"/>
        </a:lnRef>
        <a:fillRef idx="1">
          <a:scrgbClr r="0" g="0" b="0"/>
        </a:fillRef>
        <a:effectRef idx="0">
          <a:scrgbClr r="0" g="0" b="0"/>
        </a:effectRef>
        <a:fontRef idx="minor"/>
      </dsp:style>
    </dsp:sp>
    <dsp:sp modelId="{5556C032-8FC7-4F37-B530-06CA51B443E3}">
      <dsp:nvSpPr>
        <dsp:cNvPr id="0" name=""/>
        <dsp:cNvSpPr/>
      </dsp:nvSpPr>
      <dsp:spPr>
        <a:xfrm>
          <a:off x="268228" y="1346459"/>
          <a:ext cx="488165" cy="4876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rgbClr val="F1EED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41F0B-B13B-4B96-B4B0-B5003F00C312}">
      <dsp:nvSpPr>
        <dsp:cNvPr id="0" name=""/>
        <dsp:cNvSpPr/>
      </dsp:nvSpPr>
      <dsp:spPr>
        <a:xfrm>
          <a:off x="1024623" y="1146949"/>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100000"/>
            </a:lnSpc>
            <a:spcBef>
              <a:spcPct val="0"/>
            </a:spcBef>
            <a:spcAft>
              <a:spcPct val="35000"/>
            </a:spcAft>
            <a:buNone/>
          </a:pPr>
          <a:r>
            <a:rPr lang="en-US" sz="1400" b="1" kern="1200">
              <a:solidFill>
                <a:srgbClr val="0A233F"/>
              </a:solidFill>
            </a:rPr>
            <a:t>Volunteer Use:</a:t>
          </a:r>
          <a:br>
            <a:rPr lang="en-US" sz="1400" kern="1200">
              <a:solidFill>
                <a:srgbClr val="0A233F"/>
              </a:solidFill>
            </a:rPr>
          </a:br>
          <a:r>
            <a:rPr lang="en-US" sz="1400" kern="1200">
              <a:solidFill>
                <a:srgbClr val="0A233F"/>
              </a:solidFill>
            </a:rPr>
            <a:t>Volunteers are not allowed to use food intended for distribution. If they wish to participate as recipients, they must follow the same process as the public.</a:t>
          </a:r>
        </a:p>
      </dsp:txBody>
      <dsp:txXfrm>
        <a:off x="1024623" y="1146949"/>
        <a:ext cx="9475196" cy="914416"/>
      </dsp:txXfrm>
    </dsp:sp>
    <dsp:sp modelId="{6A1D8556-38BB-4659-974D-FB2378856475}">
      <dsp:nvSpPr>
        <dsp:cNvPr id="0" name=""/>
        <dsp:cNvSpPr/>
      </dsp:nvSpPr>
      <dsp:spPr>
        <a:xfrm>
          <a:off x="0" y="2289971"/>
          <a:ext cx="10515600" cy="886707"/>
        </a:xfrm>
        <a:prstGeom prst="roundRect">
          <a:avLst>
            <a:gd name="adj" fmla="val 10000"/>
          </a:avLst>
        </a:prstGeom>
        <a:solidFill>
          <a:srgbClr val="F1EED8"/>
        </a:solidFill>
        <a:ln>
          <a:solidFill>
            <a:srgbClr val="F1EED8"/>
          </a:solidFill>
        </a:ln>
        <a:effectLst/>
      </dsp:spPr>
      <dsp:style>
        <a:lnRef idx="0">
          <a:scrgbClr r="0" g="0" b="0"/>
        </a:lnRef>
        <a:fillRef idx="1">
          <a:scrgbClr r="0" g="0" b="0"/>
        </a:fillRef>
        <a:effectRef idx="0">
          <a:scrgbClr r="0" g="0" b="0"/>
        </a:effectRef>
        <a:fontRef idx="minor"/>
      </dsp:style>
    </dsp:sp>
    <dsp:sp modelId="{9B6A227C-55E6-4D30-95D8-3FC748A305CE}">
      <dsp:nvSpPr>
        <dsp:cNvPr id="0" name=""/>
        <dsp:cNvSpPr/>
      </dsp:nvSpPr>
      <dsp:spPr>
        <a:xfrm>
          <a:off x="268228" y="2489480"/>
          <a:ext cx="488165" cy="4876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rgbClr val="F1EED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2AA11F-1684-422C-967C-8BCF14978BDB}">
      <dsp:nvSpPr>
        <dsp:cNvPr id="0" name=""/>
        <dsp:cNvSpPr/>
      </dsp:nvSpPr>
      <dsp:spPr>
        <a:xfrm>
          <a:off x="1024623" y="2289971"/>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100000"/>
            </a:lnSpc>
            <a:spcBef>
              <a:spcPct val="0"/>
            </a:spcBef>
            <a:spcAft>
              <a:spcPct val="35000"/>
            </a:spcAft>
            <a:buNone/>
          </a:pPr>
          <a:r>
            <a:rPr lang="en-US" sz="1400" b="1" kern="1200">
              <a:solidFill>
                <a:srgbClr val="0A233F"/>
              </a:solidFill>
            </a:rPr>
            <a:t>Thank-You Gifts, Fundraising, or Prizes:</a:t>
          </a:r>
          <a:br>
            <a:rPr lang="en-US" sz="1400" kern="1200">
              <a:solidFill>
                <a:srgbClr val="0A233F"/>
              </a:solidFill>
            </a:rPr>
          </a:br>
          <a:r>
            <a:rPr lang="en-US" sz="1400" kern="1200">
              <a:solidFill>
                <a:srgbClr val="0A233F"/>
              </a:solidFill>
            </a:rPr>
            <a:t>Food products may not be used for thank-you gifts, fundraising events, or as prizes.</a:t>
          </a:r>
        </a:p>
      </dsp:txBody>
      <dsp:txXfrm>
        <a:off x="1024623" y="2289971"/>
        <a:ext cx="9475196" cy="914416"/>
      </dsp:txXfrm>
    </dsp:sp>
    <dsp:sp modelId="{5BD9B412-8C49-4478-AF0B-8A2182418FAB}">
      <dsp:nvSpPr>
        <dsp:cNvPr id="0" name=""/>
        <dsp:cNvSpPr/>
      </dsp:nvSpPr>
      <dsp:spPr>
        <a:xfrm>
          <a:off x="0" y="3432992"/>
          <a:ext cx="10515600" cy="886707"/>
        </a:xfrm>
        <a:prstGeom prst="roundRect">
          <a:avLst>
            <a:gd name="adj" fmla="val 10000"/>
          </a:avLst>
        </a:prstGeom>
        <a:solidFill>
          <a:srgbClr val="F1EED8"/>
        </a:solidFill>
        <a:ln>
          <a:noFill/>
        </a:ln>
        <a:effectLst/>
      </dsp:spPr>
      <dsp:style>
        <a:lnRef idx="0">
          <a:scrgbClr r="0" g="0" b="0"/>
        </a:lnRef>
        <a:fillRef idx="1">
          <a:scrgbClr r="0" g="0" b="0"/>
        </a:fillRef>
        <a:effectRef idx="0">
          <a:scrgbClr r="0" g="0" b="0"/>
        </a:effectRef>
        <a:fontRef idx="minor"/>
      </dsp:style>
    </dsp:sp>
    <dsp:sp modelId="{FA0ED4A6-604C-4634-AA13-36172173CC3A}">
      <dsp:nvSpPr>
        <dsp:cNvPr id="0" name=""/>
        <dsp:cNvSpPr/>
      </dsp:nvSpPr>
      <dsp:spPr>
        <a:xfrm>
          <a:off x="268228" y="3632501"/>
          <a:ext cx="488165" cy="48768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rgbClr val="F1EED8"/>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488CD0-3925-40C1-B28C-70DED4D76E47}">
      <dsp:nvSpPr>
        <dsp:cNvPr id="0" name=""/>
        <dsp:cNvSpPr/>
      </dsp:nvSpPr>
      <dsp:spPr>
        <a:xfrm>
          <a:off x="1024623" y="3432992"/>
          <a:ext cx="9475196"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100000"/>
            </a:lnSpc>
            <a:spcBef>
              <a:spcPct val="0"/>
            </a:spcBef>
            <a:spcAft>
              <a:spcPct val="35000"/>
            </a:spcAft>
            <a:buNone/>
          </a:pPr>
          <a:r>
            <a:rPr lang="en-US" sz="1400" b="1" kern="1200">
              <a:solidFill>
                <a:srgbClr val="0A233F"/>
              </a:solidFill>
            </a:rPr>
            <a:t>Tasting and Testing:</a:t>
          </a:r>
          <a:br>
            <a:rPr lang="en-US" sz="1400" kern="1200">
              <a:solidFill>
                <a:srgbClr val="0A233F"/>
              </a:solidFill>
            </a:rPr>
          </a:br>
          <a:r>
            <a:rPr lang="en-US" sz="1400" kern="1200">
              <a:solidFill>
                <a:srgbClr val="0A233F"/>
              </a:solidFill>
            </a:rPr>
            <a:t>Coordinators and volunteers may take small amounts of food for sample tastings to aid in product education and movement. All safe food storage and preparation guidelines must be followed.</a:t>
          </a:r>
        </a:p>
      </dsp:txBody>
      <dsp:txXfrm>
        <a:off x="1024623" y="3432992"/>
        <a:ext cx="9475196" cy="914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D9056-9860-4CAB-948D-88C7A0B28276}">
      <dsp:nvSpPr>
        <dsp:cNvPr id="0" name=""/>
        <dsp:cNvSpPr/>
      </dsp:nvSpPr>
      <dsp:spPr>
        <a:xfrm rot="5400000">
          <a:off x="4763452" y="-1040685"/>
          <a:ext cx="3081655" cy="593344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a:solidFill>
                <a:srgbClr val="0A233F"/>
              </a:solidFill>
            </a:rPr>
            <a:t>Invoices unpaid 60 days</a:t>
          </a:r>
        </a:p>
        <a:p>
          <a:pPr marL="228600" lvl="1" indent="-228600" algn="l" defTabSz="1066800">
            <a:lnSpc>
              <a:spcPct val="90000"/>
            </a:lnSpc>
            <a:spcBef>
              <a:spcPct val="0"/>
            </a:spcBef>
            <a:spcAft>
              <a:spcPct val="15000"/>
            </a:spcAft>
            <a:buChar char="•"/>
          </a:pPr>
          <a:r>
            <a:rPr lang="en-US" sz="2400" kern="1200">
              <a:solidFill>
                <a:srgbClr val="0A233F"/>
              </a:solidFill>
            </a:rPr>
            <a:t>Statistics unentered 45 days</a:t>
          </a:r>
        </a:p>
        <a:p>
          <a:pPr marL="228600" lvl="1" indent="-228600" algn="l" defTabSz="1066800">
            <a:lnSpc>
              <a:spcPct val="90000"/>
            </a:lnSpc>
            <a:spcBef>
              <a:spcPct val="0"/>
            </a:spcBef>
            <a:spcAft>
              <a:spcPct val="15000"/>
            </a:spcAft>
            <a:buChar char="•"/>
          </a:pPr>
          <a:r>
            <a:rPr lang="en-US" sz="2400" kern="1200">
              <a:solidFill>
                <a:srgbClr val="0A233F"/>
              </a:solidFill>
            </a:rPr>
            <a:t>Agreements not received by Food Bank</a:t>
          </a:r>
        </a:p>
        <a:p>
          <a:pPr marL="228600" lvl="1" indent="-228600" algn="l" defTabSz="1066800">
            <a:lnSpc>
              <a:spcPct val="90000"/>
            </a:lnSpc>
            <a:spcBef>
              <a:spcPct val="0"/>
            </a:spcBef>
            <a:spcAft>
              <a:spcPct val="15000"/>
            </a:spcAft>
            <a:buChar char="•"/>
          </a:pPr>
          <a:r>
            <a:rPr lang="en-US" sz="2400" kern="1200">
              <a:solidFill>
                <a:srgbClr val="0A233F"/>
              </a:solidFill>
            </a:rPr>
            <a:t>Food Safety Concerns</a:t>
          </a:r>
        </a:p>
        <a:p>
          <a:pPr marL="228600" lvl="1" indent="-228600" algn="l" defTabSz="1066800">
            <a:lnSpc>
              <a:spcPct val="90000"/>
            </a:lnSpc>
            <a:spcBef>
              <a:spcPct val="0"/>
            </a:spcBef>
            <a:spcAft>
              <a:spcPct val="15000"/>
            </a:spcAft>
            <a:buChar char="•"/>
          </a:pPr>
          <a:r>
            <a:rPr lang="en-US" sz="2400" kern="1200">
              <a:solidFill>
                <a:srgbClr val="0A233F"/>
              </a:solidFill>
            </a:rPr>
            <a:t>Civil Rights Concerns</a:t>
          </a:r>
        </a:p>
        <a:p>
          <a:pPr marL="228600" lvl="1" indent="-228600" algn="l" defTabSz="1066800">
            <a:lnSpc>
              <a:spcPct val="90000"/>
            </a:lnSpc>
            <a:spcBef>
              <a:spcPct val="0"/>
            </a:spcBef>
            <a:spcAft>
              <a:spcPct val="15000"/>
            </a:spcAft>
            <a:buChar char="•"/>
          </a:pPr>
          <a:r>
            <a:rPr lang="en-US" sz="2400" kern="1200">
              <a:solidFill>
                <a:srgbClr val="0A233F"/>
              </a:solidFill>
            </a:rPr>
            <a:t>Unverified/Invalid 501c3</a:t>
          </a:r>
        </a:p>
      </dsp:txBody>
      <dsp:txXfrm rot="-5400000">
        <a:off x="3337560" y="535641"/>
        <a:ext cx="5783006" cy="2780787"/>
      </dsp:txXfrm>
    </dsp:sp>
    <dsp:sp modelId="{A60F8DB9-45BF-4CF8-A25A-789462DE074A}">
      <dsp:nvSpPr>
        <dsp:cNvPr id="0" name=""/>
        <dsp:cNvSpPr/>
      </dsp:nvSpPr>
      <dsp:spPr>
        <a:xfrm>
          <a:off x="0" y="0"/>
          <a:ext cx="3337560" cy="3852069"/>
        </a:xfrm>
        <a:prstGeom prst="roundRect">
          <a:avLst/>
        </a:prstGeom>
        <a:solidFill>
          <a:srgbClr val="0A233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l" defTabSz="1911350">
            <a:lnSpc>
              <a:spcPct val="90000"/>
            </a:lnSpc>
            <a:spcBef>
              <a:spcPct val="0"/>
            </a:spcBef>
            <a:spcAft>
              <a:spcPct val="35000"/>
            </a:spcAft>
            <a:buNone/>
          </a:pPr>
          <a:r>
            <a:rPr lang="en-US" sz="4300" kern="1200"/>
            <a:t>Agencies to be suspended when:</a:t>
          </a:r>
        </a:p>
      </dsp:txBody>
      <dsp:txXfrm>
        <a:off x="162926" y="162926"/>
        <a:ext cx="3011708" cy="35262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42D5559-D435-5144-A12A-B2C34E0BECE1}"/>
              </a:ext>
            </a:extLst>
          </p:cNvPr>
          <p:cNvSpPr>
            <a:spLocks noGrp="1"/>
          </p:cNvSpPr>
          <p:nvPr>
            <p:ph type="dt" sz="half" idx="10"/>
          </p:nvPr>
        </p:nvSpPr>
        <p:spPr/>
        <p:txBody>
          <a:bodyPr/>
          <a:lstStyle/>
          <a:p>
            <a:fld id="{56DD4F14-8D32-4CF1-8B20-6407C402D7B6}" type="datetimeFigureOut">
              <a:rPr lang="en-US" smtClean="0"/>
              <a:t>3/30/2026</a:t>
            </a:fld>
            <a:endParaRPr lang="en-US"/>
          </a:p>
        </p:txBody>
      </p:sp>
      <p:sp>
        <p:nvSpPr>
          <p:cNvPr id="5" name="Footer Placeholder 4">
            <a:extLst>
              <a:ext uri="{FF2B5EF4-FFF2-40B4-BE49-F238E27FC236}">
                <a16:creationId xmlns:a16="http://schemas.microsoft.com/office/drawing/2014/main" id="{9356D782-8D77-E080-D032-559BA9292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CF1CFB-9CA4-46DA-0010-098EDE83188B}"/>
              </a:ext>
            </a:extLst>
          </p:cNvPr>
          <p:cNvSpPr>
            <a:spLocks noGrp="1"/>
          </p:cNvSpPr>
          <p:nvPr>
            <p:ph type="sldNum" sz="quarter" idx="12"/>
          </p:nvPr>
        </p:nvSpPr>
        <p:spPr/>
        <p:txBody>
          <a:bodyPr/>
          <a:lstStyle/>
          <a:p>
            <a:fld id="{0A5F31B9-1784-416B-9F3F-C8FF09473A49}" type="slidenum">
              <a:rPr lang="en-US" smtClean="0"/>
              <a:t>‹#›</a:t>
            </a:fld>
            <a:endParaRPr lang="en-US"/>
          </a:p>
        </p:txBody>
      </p:sp>
      <p:pic>
        <p:nvPicPr>
          <p:cNvPr id="7" name="Picture 6" descr="A logo with a blue circle and text&#10;&#10;Description automatically generated with medium confidence">
            <a:extLst>
              <a:ext uri="{FF2B5EF4-FFF2-40B4-BE49-F238E27FC236}">
                <a16:creationId xmlns:a16="http://schemas.microsoft.com/office/drawing/2014/main" id="{5847865E-DC9B-75AA-4169-501410A0FB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2151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descr="A blue and yellow color palette&#10;&#10;Description automatically generated with medium confidence">
            <a:extLst>
              <a:ext uri="{FF2B5EF4-FFF2-40B4-BE49-F238E27FC236}">
                <a16:creationId xmlns:a16="http://schemas.microsoft.com/office/drawing/2014/main" id="{F9E7BB50-6265-9075-9897-84B6B4718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3DD03B61-AA6A-5680-D6A3-9886AC871D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3272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6" name="Picture 5" descr="A blue background with circles&#10;&#10;Description automatically generated">
            <a:extLst>
              <a:ext uri="{FF2B5EF4-FFF2-40B4-BE49-F238E27FC236}">
                <a16:creationId xmlns:a16="http://schemas.microsoft.com/office/drawing/2014/main" id="{3FFD3FCA-E262-9186-E78E-32E73A03BC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259461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descr="A logo on a white background&#10;&#10;Description automatically generated">
            <a:extLst>
              <a:ext uri="{FF2B5EF4-FFF2-40B4-BE49-F238E27FC236}">
                <a16:creationId xmlns:a16="http://schemas.microsoft.com/office/drawing/2014/main" id="{6D5AC6B7-F45F-A3CD-E530-9D29DA7A97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658308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7" name="Picture 6" descr="A yellow and white pattern&#10;&#10;Description automatically generated">
            <a:extLst>
              <a:ext uri="{FF2B5EF4-FFF2-40B4-BE49-F238E27FC236}">
                <a16:creationId xmlns:a16="http://schemas.microsoft.com/office/drawing/2014/main" id="{E58A4298-816E-D806-5300-81D4968D4E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1690480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descr="A blue background with a pattern&#10;&#10;Description automatically generated">
            <a:extLst>
              <a:ext uri="{FF2B5EF4-FFF2-40B4-BE49-F238E27FC236}">
                <a16:creationId xmlns:a16="http://schemas.microsoft.com/office/drawing/2014/main" id="{3CA16362-294A-9FA5-F6F8-918D258D8A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spTree>
    <p:extLst>
      <p:ext uri="{BB962C8B-B14F-4D97-AF65-F5344CB8AC3E}">
        <p14:creationId xmlns:p14="http://schemas.microsoft.com/office/powerpoint/2010/main" val="4275365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blue background with white text and a plant&#10;&#10;Description automatically generated">
            <a:extLst>
              <a:ext uri="{FF2B5EF4-FFF2-40B4-BE49-F238E27FC236}">
                <a16:creationId xmlns:a16="http://schemas.microsoft.com/office/drawing/2014/main" id="{A93C64C7-3DA8-1DDC-90A8-1341322236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770340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A yellow and white pattern&#10;&#10;Description automatically generated">
            <a:extLst>
              <a:ext uri="{FF2B5EF4-FFF2-40B4-BE49-F238E27FC236}">
                <a16:creationId xmlns:a16="http://schemas.microsoft.com/office/drawing/2014/main" id="{7F233E2C-E261-DBF1-E87C-4084C6579F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394228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descr="A blue background with a pattern&#10;&#10;Description automatically generated">
            <a:extLst>
              <a:ext uri="{FF2B5EF4-FFF2-40B4-BE49-F238E27FC236}">
                <a16:creationId xmlns:a16="http://schemas.microsoft.com/office/drawing/2014/main" id="{AE9587AE-4503-9109-59B5-56015E16F8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2345840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descr="A blue and white circle with a play button&#10;&#10;Description automatically generated">
            <a:extLst>
              <a:ext uri="{FF2B5EF4-FFF2-40B4-BE49-F238E27FC236}">
                <a16:creationId xmlns:a16="http://schemas.microsoft.com/office/drawing/2014/main" id="{20B1BD65-53F4-66E9-02F7-D2064645C3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4174275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descr="A yellow background with white text&#10;&#10;Description automatically generated">
            <a:extLst>
              <a:ext uri="{FF2B5EF4-FFF2-40B4-BE49-F238E27FC236}">
                <a16:creationId xmlns:a16="http://schemas.microsoft.com/office/drawing/2014/main" id="{C8274BF2-8C0E-E9D2-9D0C-5ECC435638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217109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A white background with yellow text&#10;&#10;Description automatically generated">
            <a:extLst>
              <a:ext uri="{FF2B5EF4-FFF2-40B4-BE49-F238E27FC236}">
                <a16:creationId xmlns:a16="http://schemas.microsoft.com/office/drawing/2014/main" id="{8A1386FE-8F82-57A9-1882-FB42A7484C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9" y="0"/>
            <a:ext cx="12189291" cy="6858000"/>
          </a:xfrm>
          <a:prstGeom prst="rect">
            <a:avLst/>
          </a:prstGeom>
        </p:spPr>
      </p:pic>
      <p:sp>
        <p:nvSpPr>
          <p:cNvPr id="2" name="Title 1">
            <a:extLst>
              <a:ext uri="{FF2B5EF4-FFF2-40B4-BE49-F238E27FC236}">
                <a16:creationId xmlns:a16="http://schemas.microsoft.com/office/drawing/2014/main" id="{36C82F24-FC58-EE7F-B275-7CDFCC36C6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6E4888-0613-5416-B2BE-ABA5C62E04C2}"/>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173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descr="A white background with blue and white text&#10;&#10;Description automatically generated">
            <a:extLst>
              <a:ext uri="{FF2B5EF4-FFF2-40B4-BE49-F238E27FC236}">
                <a16:creationId xmlns:a16="http://schemas.microsoft.com/office/drawing/2014/main" id="{4CC12978-6E7F-704A-EBCE-BA33CC432D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90815" cy="6858000"/>
          </a:xfrm>
          <a:prstGeom prst="rect">
            <a:avLst/>
          </a:prstGeom>
        </p:spPr>
      </p:pic>
      <p:sp>
        <p:nvSpPr>
          <p:cNvPr id="2" name="Title 1">
            <a:extLst>
              <a:ext uri="{FF2B5EF4-FFF2-40B4-BE49-F238E27FC236}">
                <a16:creationId xmlns:a16="http://schemas.microsoft.com/office/drawing/2014/main" id="{911C0E95-952D-70B6-2147-D4F7045353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934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yellow and black text&#10;&#10;Description automatically generated with medium confidence">
            <a:extLst>
              <a:ext uri="{FF2B5EF4-FFF2-40B4-BE49-F238E27FC236}">
                <a16:creationId xmlns:a16="http://schemas.microsoft.com/office/drawing/2014/main" id="{05B56F3B-B9D0-62B7-62CC-166D0882A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8" name="Title 1">
            <a:extLst>
              <a:ext uri="{FF2B5EF4-FFF2-40B4-BE49-F238E27FC236}">
                <a16:creationId xmlns:a16="http://schemas.microsoft.com/office/drawing/2014/main" id="{DCC0F1B0-9F6C-94E1-3354-87B91BCA344A}"/>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9" name="Content Placeholder 2">
            <a:extLst>
              <a:ext uri="{FF2B5EF4-FFF2-40B4-BE49-F238E27FC236}">
                <a16:creationId xmlns:a16="http://schemas.microsoft.com/office/drawing/2014/main" id="{54745ADF-2206-5F68-9636-6D3A0DDCF8C4}"/>
              </a:ext>
            </a:extLst>
          </p:cNvPr>
          <p:cNvSpPr>
            <a:spLocks noGrp="1"/>
          </p:cNvSpPr>
          <p:nvPr>
            <p:ph idx="1"/>
          </p:nvPr>
        </p:nvSpPr>
        <p:spPr>
          <a:xfrm>
            <a:off x="838200" y="184785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2317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blue and white background with a wheat symbol&#10;&#10;Description automatically generated">
            <a:extLst>
              <a:ext uri="{FF2B5EF4-FFF2-40B4-BE49-F238E27FC236}">
                <a16:creationId xmlns:a16="http://schemas.microsoft.com/office/drawing/2014/main" id="{8958560C-1C07-C788-E250-C6A6B4F61E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291" cy="6858000"/>
          </a:xfrm>
          <a:prstGeom prst="rect">
            <a:avLst/>
          </a:prstGeom>
        </p:spPr>
      </p:pic>
      <p:sp>
        <p:nvSpPr>
          <p:cNvPr id="2" name="Title 1">
            <a:extLst>
              <a:ext uri="{FF2B5EF4-FFF2-40B4-BE49-F238E27FC236}">
                <a16:creationId xmlns:a16="http://schemas.microsoft.com/office/drawing/2014/main" id="{2B7F07E9-669D-653B-8FB5-0E1270BD4B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2038D-4BB8-F5A9-ECB5-50F34436AC10}"/>
              </a:ext>
            </a:extLst>
          </p:cNvPr>
          <p:cNvSpPr>
            <a:spLocks noGrp="1"/>
          </p:cNvSpPr>
          <p:nvPr>
            <p:ph sz="half" idx="1"/>
          </p:nvPr>
        </p:nvSpPr>
        <p:spPr>
          <a:xfrm>
            <a:off x="39858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504BA2-F274-2B65-3873-EB44978AAF97}"/>
              </a:ext>
            </a:extLst>
          </p:cNvPr>
          <p:cNvSpPr>
            <a:spLocks noGrp="1"/>
          </p:cNvSpPr>
          <p:nvPr>
            <p:ph sz="half" idx="2"/>
          </p:nvPr>
        </p:nvSpPr>
        <p:spPr>
          <a:xfrm>
            <a:off x="660302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23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yellow and white background with a wheat symbol&#10;&#10;Description automatically generated">
            <a:extLst>
              <a:ext uri="{FF2B5EF4-FFF2-40B4-BE49-F238E27FC236}">
                <a16:creationId xmlns:a16="http://schemas.microsoft.com/office/drawing/2014/main" id="{0134C541-EE93-83F7-DF6A-ABCCC7FE88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2C79382E-E55C-4989-4D12-287C7649C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977480-6771-8DEB-798D-E55078046A2D}"/>
              </a:ext>
            </a:extLst>
          </p:cNvPr>
          <p:cNvSpPr>
            <a:spLocks noGrp="1"/>
          </p:cNvSpPr>
          <p:nvPr>
            <p:ph type="body" idx="1"/>
          </p:nvPr>
        </p:nvSpPr>
        <p:spPr>
          <a:xfrm>
            <a:off x="49688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6C4885-F091-D90B-BA5A-BF27441B8DDF}"/>
              </a:ext>
            </a:extLst>
          </p:cNvPr>
          <p:cNvSpPr>
            <a:spLocks noGrp="1"/>
          </p:cNvSpPr>
          <p:nvPr>
            <p:ph sz="half" idx="2"/>
          </p:nvPr>
        </p:nvSpPr>
        <p:spPr>
          <a:xfrm>
            <a:off x="48809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354249-DD99-14D2-FE8D-67A7C31606FD}"/>
              </a:ext>
            </a:extLst>
          </p:cNvPr>
          <p:cNvSpPr>
            <a:spLocks noGrp="1"/>
          </p:cNvSpPr>
          <p:nvPr>
            <p:ph type="body" sz="quarter" idx="3"/>
          </p:nvPr>
        </p:nvSpPr>
        <p:spPr>
          <a:xfrm>
            <a:off x="663818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9BD652-EFE0-DFBF-38AC-9804CC8725EA}"/>
              </a:ext>
            </a:extLst>
          </p:cNvPr>
          <p:cNvSpPr>
            <a:spLocks noGrp="1"/>
          </p:cNvSpPr>
          <p:nvPr>
            <p:ph sz="quarter" idx="4"/>
          </p:nvPr>
        </p:nvSpPr>
        <p:spPr>
          <a:xfrm>
            <a:off x="664698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8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yellow and white rectangle&#10;&#10;Description automatically generated">
            <a:extLst>
              <a:ext uri="{FF2B5EF4-FFF2-40B4-BE49-F238E27FC236}">
                <a16:creationId xmlns:a16="http://schemas.microsoft.com/office/drawing/2014/main" id="{FF075626-80A4-161F-A746-8B731B1E5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tle 1">
            <a:extLst>
              <a:ext uri="{FF2B5EF4-FFF2-40B4-BE49-F238E27FC236}">
                <a16:creationId xmlns:a16="http://schemas.microsoft.com/office/drawing/2014/main" id="{C1C2D4E4-F9A9-C89C-C381-0B6AA378ED1B}"/>
              </a:ext>
            </a:extLst>
          </p:cNvPr>
          <p:cNvSpPr>
            <a:spLocks noGrp="1"/>
          </p:cNvSpPr>
          <p:nvPr>
            <p:ph type="title"/>
          </p:nvPr>
        </p:nvSpPr>
        <p:spPr>
          <a:xfrm>
            <a:off x="838200" y="154113"/>
            <a:ext cx="10515600" cy="1325563"/>
          </a:xfrm>
        </p:spPr>
        <p:txBody>
          <a:bodyPr/>
          <a:lstStyle/>
          <a:p>
            <a:r>
              <a:rPr lang="en-US"/>
              <a:t>Click to edit Master title style</a:t>
            </a:r>
          </a:p>
        </p:txBody>
      </p:sp>
    </p:spTree>
    <p:extLst>
      <p:ext uri="{BB962C8B-B14F-4D97-AF65-F5344CB8AC3E}">
        <p14:creationId xmlns:p14="http://schemas.microsoft.com/office/powerpoint/2010/main" val="91463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descr="A white and blue rectangle with a black border&#10;&#10;Description automatically generated">
            <a:extLst>
              <a:ext uri="{FF2B5EF4-FFF2-40B4-BE49-F238E27FC236}">
                <a16:creationId xmlns:a16="http://schemas.microsoft.com/office/drawing/2014/main" id="{74C5CF49-20C4-29E0-2EE6-8F83B0DA51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6" name="Title 1">
            <a:extLst>
              <a:ext uri="{FF2B5EF4-FFF2-40B4-BE49-F238E27FC236}">
                <a16:creationId xmlns:a16="http://schemas.microsoft.com/office/drawing/2014/main" id="{5B34BBE5-2631-B893-902F-4DC5EAE9A628}"/>
              </a:ext>
            </a:extLst>
          </p:cNvPr>
          <p:cNvSpPr>
            <a:spLocks noGrp="1"/>
          </p:cNvSpPr>
          <p:nvPr>
            <p:ph type="title"/>
          </p:nvPr>
        </p:nvSpPr>
        <p:spPr>
          <a:xfrm>
            <a:off x="838200" y="154113"/>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42526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A blue and white rectangle&#10;&#10;Description automatically generated">
            <a:extLst>
              <a:ext uri="{FF2B5EF4-FFF2-40B4-BE49-F238E27FC236}">
                <a16:creationId xmlns:a16="http://schemas.microsoft.com/office/drawing/2014/main" id="{4EDFC500-DE3E-E878-1E52-D1EF274B27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9" name="Title 1">
            <a:extLst>
              <a:ext uri="{FF2B5EF4-FFF2-40B4-BE49-F238E27FC236}">
                <a16:creationId xmlns:a16="http://schemas.microsoft.com/office/drawing/2014/main" id="{D42D2AF0-9854-3C9D-F5F0-C4529EFADE75}"/>
              </a:ext>
            </a:extLst>
          </p:cNvPr>
          <p:cNvSpPr>
            <a:spLocks noGrp="1"/>
          </p:cNvSpPr>
          <p:nvPr>
            <p:ph type="title"/>
          </p:nvPr>
        </p:nvSpPr>
        <p:spPr>
          <a:xfrm>
            <a:off x="838200" y="154113"/>
            <a:ext cx="10515600" cy="1325563"/>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5156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A blue background with yellow and white symbols&#10;&#10;Description automatically generated">
            <a:extLst>
              <a:ext uri="{FF2B5EF4-FFF2-40B4-BE49-F238E27FC236}">
                <a16:creationId xmlns:a16="http://schemas.microsoft.com/office/drawing/2014/main" id="{1A9941E2-D2A6-F692-1380-474EBA5651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Tree>
    <p:extLst>
      <p:ext uri="{BB962C8B-B14F-4D97-AF65-F5344CB8AC3E}">
        <p14:creationId xmlns:p14="http://schemas.microsoft.com/office/powerpoint/2010/main" val="386829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508E5A-58FD-A534-D681-B2F071FD3B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D1DA88-B23E-7523-B721-B51855978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E4711-51DE-90A2-E75E-34B579477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DD4F14-8D32-4CF1-8B20-6407C402D7B6}" type="datetimeFigureOut">
              <a:rPr lang="en-US" smtClean="0"/>
              <a:t>3/30/2026</a:t>
            </a:fld>
            <a:endParaRPr lang="en-US"/>
          </a:p>
        </p:txBody>
      </p:sp>
      <p:sp>
        <p:nvSpPr>
          <p:cNvPr id="5" name="Footer Placeholder 4">
            <a:extLst>
              <a:ext uri="{FF2B5EF4-FFF2-40B4-BE49-F238E27FC236}">
                <a16:creationId xmlns:a16="http://schemas.microsoft.com/office/drawing/2014/main" id="{B594EBF2-511B-A465-6648-5844962D99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5725F6A-58AA-C00A-686D-09E0319664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5F31B9-1784-416B-9F3F-C8FF09473A49}" type="slidenum">
              <a:rPr lang="en-US" smtClean="0"/>
              <a:t>‹#›</a:t>
            </a:fld>
            <a:endParaRPr lang="en-US"/>
          </a:p>
        </p:txBody>
      </p:sp>
    </p:spTree>
    <p:extLst>
      <p:ext uri="{BB962C8B-B14F-4D97-AF65-F5344CB8AC3E}">
        <p14:creationId xmlns:p14="http://schemas.microsoft.com/office/powerpoint/2010/main" val="2801059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5" r:id="rId10"/>
    <p:sldLayoutId id="214748367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7" r:id="rId19"/>
    <p:sldLayoutId id="214748367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greatplainsfoodbank.org/wp-content/uploads/2026/03/Increasing-Access-to-Healthy-Food-in-your-Food-Pantry-2.pdf" TargetMode="External"/><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greatplainsfoodbank.org/about-us/our-partners/partner-agency-resource-center/"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greatplainsfoodbank.primarius.app/pww/home/login" TargetMode="External"/><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greatplainsfoodbank.org/wp-content/uploads/2026/01/Neighbor-Rights-Responsibilities-.pdf" TargetMode="External"/><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hyperlink" Target="https://greatplainsfoodbank.org/wp-content/uploads/2026/01/Agency-Partner-Rights-1.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3" Type="http://schemas.openxmlformats.org/officeDocument/2006/relationships/hyperlink" Target="https://drive.google.com/drive/u/1/folders/1ug8ucVFoBD_RYVktZY1_ntlme6Cc-tB1" TargetMode="External"/><Relationship Id="rId2" Type="http://schemas.openxmlformats.org/officeDocument/2006/relationships/hyperlink" Target="https://greatplainsfoodbank.org/wp-content/uploads/2026/03/FHFB-Food-Safety-Booklet-1.pdf"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faneighborintakeprod.b2clogin.com/faneighborintakeprod.onmicrosoft.com/b2c_1a_signup_signin_01/oauth2/v2.0/authorize?client_id=8d999def-f0c1-4171-b42d-e510b032809f&amp;scope=https%3A%2F%2Ffaneighborintakeprod.onmicrosoft.com%2Fneighbor-intake-api%2Faccess-as-user%20openid%20profile%20offline_access&amp;redirect_uri=https%3A%2F%2Fnetwork.neighborintake.org%2F&amp;client-request-id=5764cbf9-b000-4c6c-abe2-43ba1ac61081&amp;response_mode=fragment&amp;response_type=code&amp;x-client-SKU=msal.js.browser&amp;x-client-VER=2.25.0&amp;client_info=1&amp;code_challenge=XpUbqqTalDag_AI75thfGiyTjLYu-zD_fHWYyTUdjs0&amp;code_challenge_method=S256&amp;nonce=44b296a2-d91f-490d-a00f-6eab7dd97cf4&amp;state=eyJpZCI6ImVjN2NjOWYyLTFjM2EtNGViNS1iMTRlLTllYTcxNTY3NWExNCIsIm1ldGEiOnsiaW50ZXJhY3Rpb25UeXBlIjoicmVkaXJlY3QifX0%3D" TargetMode="External"/><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mailto:afinke@greatplainsfoodbank.org" TargetMode="External"/><Relationship Id="rId3" Type="http://schemas.openxmlformats.org/officeDocument/2006/relationships/hyperlink" Target="mailto:atriemert@greatplainsfoodbank.org" TargetMode="External"/><Relationship Id="rId7" Type="http://schemas.openxmlformats.org/officeDocument/2006/relationships/hyperlink" Target="mailto:abaker@greatplainsfoodbank.org" TargetMode="External"/><Relationship Id="rId2" Type="http://schemas.openxmlformats.org/officeDocument/2006/relationships/hyperlink" Target="mailto:hfoss@greatplainsfoodbank.org" TargetMode="External"/><Relationship Id="rId1" Type="http://schemas.openxmlformats.org/officeDocument/2006/relationships/slideLayout" Target="../slideLayouts/slideLayout20.xml"/><Relationship Id="rId6" Type="http://schemas.openxmlformats.org/officeDocument/2006/relationships/hyperlink" Target="mailto:mell@greatplainsfoodbank.org" TargetMode="External"/><Relationship Id="rId5" Type="http://schemas.openxmlformats.org/officeDocument/2006/relationships/hyperlink" Target="mailto:jambuehl@greatplainsfoodbank.org" TargetMode="External"/><Relationship Id="rId4" Type="http://schemas.openxmlformats.org/officeDocument/2006/relationships/hyperlink" Target="mailto:serickson@greatplainsfoodbank.org" TargetMode="External"/><Relationship Id="rId9" Type="http://schemas.openxmlformats.org/officeDocument/2006/relationships/hyperlink" Target="mailto:kbeck@greatplainsfoodbank.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09_4861BFCC.xml"/><Relationship Id="rId1" Type="http://schemas.openxmlformats.org/officeDocument/2006/relationships/slideLayout" Target="../slideLayouts/slideLayout10.xml"/><Relationship Id="rId4" Type="http://schemas.openxmlformats.org/officeDocument/2006/relationships/hyperlink" Target="http://feedingamerica.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337DFB-66AE-552D-8050-22804E30F15A}"/>
              </a:ext>
            </a:extLst>
          </p:cNvPr>
          <p:cNvSpPr txBox="1"/>
          <p:nvPr/>
        </p:nvSpPr>
        <p:spPr>
          <a:xfrm>
            <a:off x="922867" y="3310467"/>
            <a:ext cx="5063066" cy="1754326"/>
          </a:xfrm>
          <a:prstGeom prst="rect">
            <a:avLst/>
          </a:prstGeom>
          <a:noFill/>
        </p:spPr>
        <p:txBody>
          <a:bodyPr wrap="square" rtlCol="0">
            <a:spAutoFit/>
          </a:bodyPr>
          <a:lstStyle/>
          <a:p>
            <a:r>
              <a:rPr lang="en-US" sz="5400">
                <a:solidFill>
                  <a:srgbClr val="0A233F"/>
                </a:solidFill>
              </a:rPr>
              <a:t>PARTNERSHIP</a:t>
            </a:r>
          </a:p>
          <a:p>
            <a:r>
              <a:rPr lang="en-US" sz="5400">
                <a:solidFill>
                  <a:srgbClr val="0A233F"/>
                </a:solidFill>
              </a:rPr>
              <a:t>ONBOARDING</a:t>
            </a:r>
          </a:p>
        </p:txBody>
      </p:sp>
    </p:spTree>
    <p:extLst>
      <p:ext uri="{BB962C8B-B14F-4D97-AF65-F5344CB8AC3E}">
        <p14:creationId xmlns:p14="http://schemas.microsoft.com/office/powerpoint/2010/main" val="1288751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8F862-F573-0C49-F69E-FD141D29E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3FDC2F-A08E-D820-204A-7A81CFE53EE1}"/>
              </a:ext>
            </a:extLst>
          </p:cNvPr>
          <p:cNvSpPr>
            <a:spLocks noGrp="1"/>
          </p:cNvSpPr>
          <p:nvPr>
            <p:ph type="title"/>
          </p:nvPr>
        </p:nvSpPr>
        <p:spPr/>
        <p:txBody>
          <a:bodyPr/>
          <a:lstStyle/>
          <a:p>
            <a:r>
              <a:rPr lang="en-US"/>
              <a:t>YOUTH SUMMER MEALS​</a:t>
            </a:r>
          </a:p>
        </p:txBody>
      </p:sp>
      <p:sp>
        <p:nvSpPr>
          <p:cNvPr id="4" name="TextBox 3">
            <a:extLst>
              <a:ext uri="{FF2B5EF4-FFF2-40B4-BE49-F238E27FC236}">
                <a16:creationId xmlns:a16="http://schemas.microsoft.com/office/drawing/2014/main" id="{23055924-17B1-E76F-C11C-BBCC05CBB595}"/>
              </a:ext>
            </a:extLst>
          </p:cNvPr>
          <p:cNvSpPr txBox="1"/>
          <p:nvPr/>
        </p:nvSpPr>
        <p:spPr>
          <a:xfrm>
            <a:off x="838201" y="1859971"/>
            <a:ext cx="5054600" cy="3785652"/>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A program that provides free, nutritious meals to children and teens during the summer months when school is out and regular school meal programs are unavailable. Meals are served at community sites such as schools, parks, and libraries to help ensure youth have consistent access to healthy food all summer long.</a:t>
            </a:r>
            <a:endParaRPr lang="en-US" sz="2400">
              <a:solidFill>
                <a:srgbClr val="0A233F"/>
              </a:solidFill>
            </a:endParaRPr>
          </a:p>
        </p:txBody>
      </p:sp>
      <p:pic>
        <p:nvPicPr>
          <p:cNvPr id="11266" name="Picture 2">
            <a:extLst>
              <a:ext uri="{FF2B5EF4-FFF2-40B4-BE49-F238E27FC236}">
                <a16:creationId xmlns:a16="http://schemas.microsoft.com/office/drawing/2014/main" id="{7742AD44-DCF5-84C0-27C0-2169272E8D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9201" y="2009722"/>
            <a:ext cx="5229225"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9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D54C0-B753-1B00-DC87-16304C07FA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D97FCC-3A9F-E700-AFCF-0B63574FA85B}"/>
              </a:ext>
            </a:extLst>
          </p:cNvPr>
          <p:cNvSpPr>
            <a:spLocks noGrp="1"/>
          </p:cNvSpPr>
          <p:nvPr>
            <p:ph type="title"/>
          </p:nvPr>
        </p:nvSpPr>
        <p:spPr/>
        <p:txBody>
          <a:bodyPr>
            <a:normAutofit/>
          </a:bodyPr>
          <a:lstStyle/>
          <a:p>
            <a:r>
              <a:rPr lang="en-US" sz="2800"/>
              <a:t>RETAIL RESCUE AND AGENCY ENABLED RETAIL RESCUE​</a:t>
            </a:r>
          </a:p>
        </p:txBody>
      </p:sp>
      <p:sp>
        <p:nvSpPr>
          <p:cNvPr id="4" name="TextBox 3">
            <a:extLst>
              <a:ext uri="{FF2B5EF4-FFF2-40B4-BE49-F238E27FC236}">
                <a16:creationId xmlns:a16="http://schemas.microsoft.com/office/drawing/2014/main" id="{838F64DD-9973-0406-8DB6-4BEE110DD8EB}"/>
              </a:ext>
            </a:extLst>
          </p:cNvPr>
          <p:cNvSpPr txBox="1"/>
          <p:nvPr/>
        </p:nvSpPr>
        <p:spPr>
          <a:xfrm>
            <a:off x="838200" y="1859971"/>
            <a:ext cx="4842933" cy="4154984"/>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A program that collects safe, high-quality surplus food from grocery stores and other retailers—such as produce, dairy, bakery items, and meat—and redistributes it to food pantries and community partners instead of letting it go to waste. This helps reduce food waste while increasing the amount of fresh food available to individuals and families in need.</a:t>
            </a:r>
            <a:endParaRPr lang="en-US" sz="2400">
              <a:solidFill>
                <a:srgbClr val="0A233F"/>
              </a:solidFill>
            </a:endParaRPr>
          </a:p>
        </p:txBody>
      </p:sp>
      <p:pic>
        <p:nvPicPr>
          <p:cNvPr id="12290" name="Picture 2">
            <a:extLst>
              <a:ext uri="{FF2B5EF4-FFF2-40B4-BE49-F238E27FC236}">
                <a16:creationId xmlns:a16="http://schemas.microsoft.com/office/drawing/2014/main" id="{6D1E9D8B-8DB2-437F-F9F5-2C78DD9DDC9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25" r="162"/>
          <a:stretch>
            <a:fillRect/>
          </a:stretch>
        </p:blipFill>
        <p:spPr bwMode="auto">
          <a:xfrm>
            <a:off x="6306080" y="2194388"/>
            <a:ext cx="4842933"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30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9C628-C2F6-7612-7FE1-143056B712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44646-554F-12D4-56C3-422D205D50B7}"/>
              </a:ext>
            </a:extLst>
          </p:cNvPr>
          <p:cNvSpPr>
            <a:spLocks noGrp="1"/>
          </p:cNvSpPr>
          <p:nvPr>
            <p:ph type="title"/>
          </p:nvPr>
        </p:nvSpPr>
        <p:spPr/>
        <p:txBody>
          <a:bodyPr/>
          <a:lstStyle/>
          <a:p>
            <a:r>
              <a:rPr lang="en-US"/>
              <a:t>POP-UP PANTRY​</a:t>
            </a:r>
          </a:p>
        </p:txBody>
      </p:sp>
      <p:sp>
        <p:nvSpPr>
          <p:cNvPr id="4" name="TextBox 3">
            <a:extLst>
              <a:ext uri="{FF2B5EF4-FFF2-40B4-BE49-F238E27FC236}">
                <a16:creationId xmlns:a16="http://schemas.microsoft.com/office/drawing/2014/main" id="{378F5BDE-E73A-8048-1EBF-26E9FD30D19B}"/>
              </a:ext>
            </a:extLst>
          </p:cNvPr>
          <p:cNvSpPr txBox="1"/>
          <p:nvPr/>
        </p:nvSpPr>
        <p:spPr>
          <a:xfrm>
            <a:off x="838200" y="1859971"/>
            <a:ext cx="10388600" cy="1569660"/>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A temporary, mobile food distribution that brings fresh produce, pantry staples, and other groceries directly to communities with limited access to food assistance. These events are scheduled as needed and allow families to receive food at convenient locations outside traditional pantry hours or sites.</a:t>
            </a:r>
            <a:endParaRPr lang="en-US" sz="2400">
              <a:solidFill>
                <a:srgbClr val="0A233F"/>
              </a:solidFill>
            </a:endParaRPr>
          </a:p>
        </p:txBody>
      </p:sp>
      <p:pic>
        <p:nvPicPr>
          <p:cNvPr id="13314" name="Picture 2">
            <a:extLst>
              <a:ext uri="{FF2B5EF4-FFF2-40B4-BE49-F238E27FC236}">
                <a16:creationId xmlns:a16="http://schemas.microsoft.com/office/drawing/2014/main" id="{7B6ADDB6-3964-163A-0C11-A7AE4E8A7C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36" b="24973"/>
          <a:stretch>
            <a:fillRect/>
          </a:stretch>
        </p:blipFill>
        <p:spPr bwMode="auto">
          <a:xfrm>
            <a:off x="2926027" y="3809926"/>
            <a:ext cx="6339945" cy="2340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069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AF561-A641-6ACE-595E-88F3D26244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9BD1B-92ED-A7A7-0EC9-20CC1779314F}"/>
              </a:ext>
            </a:extLst>
          </p:cNvPr>
          <p:cNvSpPr>
            <a:spLocks noGrp="1"/>
          </p:cNvSpPr>
          <p:nvPr>
            <p:ph type="title"/>
          </p:nvPr>
        </p:nvSpPr>
        <p:spPr/>
        <p:txBody>
          <a:bodyPr>
            <a:normAutofit/>
          </a:bodyPr>
          <a:lstStyle/>
          <a:p>
            <a:r>
              <a:rPr lang="en-US" sz="4000"/>
              <a:t>HEALTH AND WELLNESS PANTRY​</a:t>
            </a:r>
          </a:p>
        </p:txBody>
      </p:sp>
      <p:sp>
        <p:nvSpPr>
          <p:cNvPr id="4" name="TextBox 3">
            <a:extLst>
              <a:ext uri="{FF2B5EF4-FFF2-40B4-BE49-F238E27FC236}">
                <a16:creationId xmlns:a16="http://schemas.microsoft.com/office/drawing/2014/main" id="{5A461D41-2736-5034-C0E6-EE7F46C43955}"/>
              </a:ext>
            </a:extLst>
          </p:cNvPr>
          <p:cNvSpPr txBox="1"/>
          <p:nvPr/>
        </p:nvSpPr>
        <p:spPr>
          <a:xfrm>
            <a:off x="838200" y="2063171"/>
            <a:ext cx="4326467" cy="3785652"/>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Housed inside a clinic, the Wellness Pantry program offers patients screening positively for food insecurity immediate food assistance. Patients can expect to return home with 20-30 pounds of food, resources for other local services, and a connection to GPFB SNAP outreach team.</a:t>
            </a:r>
            <a:endParaRPr lang="en-US" sz="2400">
              <a:solidFill>
                <a:srgbClr val="0A233F"/>
              </a:solidFill>
            </a:endParaRPr>
          </a:p>
        </p:txBody>
      </p:sp>
      <p:pic>
        <p:nvPicPr>
          <p:cNvPr id="14338" name="Picture 2">
            <a:extLst>
              <a:ext uri="{FF2B5EF4-FFF2-40B4-BE49-F238E27FC236}">
                <a16:creationId xmlns:a16="http://schemas.microsoft.com/office/drawing/2014/main" id="{5346686E-9949-70FB-8F95-12249C167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788" y="2212922"/>
            <a:ext cx="5229225"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9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C9F00-C1C3-BE9B-ADFA-91AFF8927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BF54D2-C64C-FD46-E84C-F6AE749CE4FE}"/>
              </a:ext>
            </a:extLst>
          </p:cNvPr>
          <p:cNvSpPr>
            <a:spLocks noGrp="1"/>
          </p:cNvSpPr>
          <p:nvPr>
            <p:ph type="title"/>
          </p:nvPr>
        </p:nvSpPr>
        <p:spPr/>
        <p:txBody>
          <a:bodyPr/>
          <a:lstStyle/>
          <a:p>
            <a:r>
              <a:rPr lang="en-US"/>
              <a:t>SWAP PROGRAM​</a:t>
            </a:r>
          </a:p>
        </p:txBody>
      </p:sp>
      <p:sp>
        <p:nvSpPr>
          <p:cNvPr id="4" name="TextBox 3">
            <a:extLst>
              <a:ext uri="{FF2B5EF4-FFF2-40B4-BE49-F238E27FC236}">
                <a16:creationId xmlns:a16="http://schemas.microsoft.com/office/drawing/2014/main" id="{7168F1E1-4786-B724-F700-E9E7F0D95568}"/>
              </a:ext>
            </a:extLst>
          </p:cNvPr>
          <p:cNvSpPr txBox="1"/>
          <p:nvPr/>
        </p:nvSpPr>
        <p:spPr>
          <a:xfrm>
            <a:off x="1055221" y="1856650"/>
            <a:ext cx="4793129" cy="4093428"/>
          </a:xfrm>
          <a:prstGeom prst="rect">
            <a:avLst/>
          </a:prstGeom>
          <a:noFill/>
        </p:spPr>
        <p:txBody>
          <a:bodyPr wrap="square">
            <a:spAutoFit/>
          </a:bodyPr>
          <a:lstStyle/>
          <a:p>
            <a:r>
              <a:rPr lang="en-US" sz="2000" b="0" i="0" u="none" strike="noStrike">
                <a:solidFill>
                  <a:srgbClr val="0A233F"/>
                </a:solidFill>
                <a:effectLst/>
                <a:latin typeface="Aptos" panose="020B0004020202020204" pitchFamily="34" charset="0"/>
              </a:rPr>
              <a:t>Supporting Wellness at Pantries (SWAP) is designed to help promote healthy food choices at a food pantry. Using a stoplight nutrition ranking system, foods are ranked Green, Yellow, or Red based on the levels of Saturated Fat, Sodium, and Added Sugars. By using SWAP, food pantry guests can see how foods are ranked and to make healthy choices that support a balanced diet. SWAP is best used in client choice pantries where guests are empowered to choose their food with dignity. </a:t>
            </a:r>
            <a:endParaRPr lang="en-US" sz="2000">
              <a:solidFill>
                <a:srgbClr val="0A233F"/>
              </a:solidFill>
            </a:endParaRPr>
          </a:p>
        </p:txBody>
      </p:sp>
      <p:pic>
        <p:nvPicPr>
          <p:cNvPr id="1028" name="Picture 4" descr="Supporting Wellness at Pantries (SWAP)">
            <a:extLst>
              <a:ext uri="{FF2B5EF4-FFF2-40B4-BE49-F238E27FC236}">
                <a16:creationId xmlns:a16="http://schemas.microsoft.com/office/drawing/2014/main" id="{A2CC0CC8-21D8-F3E9-DA83-4EEE91E43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537" t="24438" r="23002" b="26888"/>
          <a:stretch>
            <a:fillRect/>
          </a:stretch>
        </p:blipFill>
        <p:spPr bwMode="auto">
          <a:xfrm>
            <a:off x="6343650" y="2077197"/>
            <a:ext cx="4793129" cy="2909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CDC397-B041-0A1A-B6C4-684A1425AE0E}"/>
              </a:ext>
            </a:extLst>
          </p:cNvPr>
          <p:cNvSpPr txBox="1"/>
          <p:nvPr/>
        </p:nvSpPr>
        <p:spPr>
          <a:xfrm>
            <a:off x="1055221" y="6034173"/>
            <a:ext cx="4051300" cy="369332"/>
          </a:xfrm>
          <a:prstGeom prst="rect">
            <a:avLst/>
          </a:prstGeom>
          <a:noFill/>
        </p:spPr>
        <p:txBody>
          <a:bodyPr wrap="square" rtlCol="0">
            <a:spAutoFit/>
          </a:bodyPr>
          <a:lstStyle/>
          <a:p>
            <a:r>
              <a:rPr lang="en-US">
                <a:hlinkClick r:id="rId3"/>
              </a:rPr>
              <a:t>PDF LINK</a:t>
            </a:r>
            <a:endParaRPr lang="en-US"/>
          </a:p>
        </p:txBody>
      </p:sp>
    </p:spTree>
    <p:extLst>
      <p:ext uri="{BB962C8B-B14F-4D97-AF65-F5344CB8AC3E}">
        <p14:creationId xmlns:p14="http://schemas.microsoft.com/office/powerpoint/2010/main" val="2786436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60863-F1C8-6F4B-5397-C05D90F65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935A6C-2CA4-3226-29B8-4D0EB9E8E4FA}"/>
              </a:ext>
            </a:extLst>
          </p:cNvPr>
          <p:cNvSpPr>
            <a:spLocks noGrp="1"/>
          </p:cNvSpPr>
          <p:nvPr>
            <p:ph type="title"/>
          </p:nvPr>
        </p:nvSpPr>
        <p:spPr/>
        <p:txBody>
          <a:bodyPr/>
          <a:lstStyle/>
          <a:p>
            <a:r>
              <a:rPr lang="en-US"/>
              <a:t>CLINIC FOOD BOX PROGRAM​</a:t>
            </a:r>
          </a:p>
        </p:txBody>
      </p:sp>
      <p:sp>
        <p:nvSpPr>
          <p:cNvPr id="4" name="TextBox 3">
            <a:extLst>
              <a:ext uri="{FF2B5EF4-FFF2-40B4-BE49-F238E27FC236}">
                <a16:creationId xmlns:a16="http://schemas.microsoft.com/office/drawing/2014/main" id="{0F015851-0EB8-23F6-B342-AA1BE810E2D0}"/>
              </a:ext>
            </a:extLst>
          </p:cNvPr>
          <p:cNvSpPr txBox="1"/>
          <p:nvPr/>
        </p:nvSpPr>
        <p:spPr>
          <a:xfrm>
            <a:off x="711200" y="2732037"/>
            <a:ext cx="5842000" cy="1938992"/>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Located in clinics, Clinic Food Boxes are pre-packaged boxes supplying patients who screen positive for food insecurity with approximately 15 pounds of shelf stable foods.</a:t>
            </a:r>
            <a:endParaRPr lang="en-US" sz="2400">
              <a:solidFill>
                <a:srgbClr val="0A233F"/>
              </a:solidFill>
            </a:endParaRPr>
          </a:p>
        </p:txBody>
      </p:sp>
      <p:pic>
        <p:nvPicPr>
          <p:cNvPr id="15362" name="Picture 2">
            <a:extLst>
              <a:ext uri="{FF2B5EF4-FFF2-40B4-BE49-F238E27FC236}">
                <a16:creationId xmlns:a16="http://schemas.microsoft.com/office/drawing/2014/main" id="{A097258D-4AA4-E45B-8DBD-49E0ED25E0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52" r="18266"/>
          <a:stretch>
            <a:fillRect/>
          </a:stretch>
        </p:blipFill>
        <p:spPr bwMode="auto">
          <a:xfrm>
            <a:off x="7509933" y="1915058"/>
            <a:ext cx="3081867" cy="416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715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95A6A-85B7-8B44-6C44-5022BA912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79879-F50C-4220-AB41-4885CA60162B}"/>
              </a:ext>
            </a:extLst>
          </p:cNvPr>
          <p:cNvSpPr>
            <a:spLocks noGrp="1"/>
          </p:cNvSpPr>
          <p:nvPr>
            <p:ph type="title"/>
          </p:nvPr>
        </p:nvSpPr>
        <p:spPr/>
        <p:txBody>
          <a:bodyPr/>
          <a:lstStyle/>
          <a:p>
            <a:r>
              <a:rPr lang="en-US"/>
              <a:t>KITCHEN COALITION ​</a:t>
            </a:r>
          </a:p>
        </p:txBody>
      </p:sp>
      <p:sp>
        <p:nvSpPr>
          <p:cNvPr id="4" name="TextBox 3">
            <a:extLst>
              <a:ext uri="{FF2B5EF4-FFF2-40B4-BE49-F238E27FC236}">
                <a16:creationId xmlns:a16="http://schemas.microsoft.com/office/drawing/2014/main" id="{D8B7C003-FFC1-E1E3-3DCC-F66FB0DE4B5A}"/>
              </a:ext>
            </a:extLst>
          </p:cNvPr>
          <p:cNvSpPr txBox="1"/>
          <p:nvPr/>
        </p:nvSpPr>
        <p:spPr>
          <a:xfrm>
            <a:off x="838200" y="1859971"/>
            <a:ext cx="4419600" cy="4154984"/>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A program that partners with local restaurants, caterers, and community kitchens to prepare fresh, ready-to-eat meals for individuals and families facing food insecurity. By utilizing existing kitchen capacity, the program provides high-quality meals while supporting local food businesses and reducing food waste.</a:t>
            </a:r>
            <a:endParaRPr lang="en-US" sz="2400">
              <a:solidFill>
                <a:srgbClr val="0A233F"/>
              </a:solidFill>
            </a:endParaRPr>
          </a:p>
        </p:txBody>
      </p:sp>
      <p:pic>
        <p:nvPicPr>
          <p:cNvPr id="16386" name="Picture 2">
            <a:extLst>
              <a:ext uri="{FF2B5EF4-FFF2-40B4-BE49-F238E27FC236}">
                <a16:creationId xmlns:a16="http://schemas.microsoft.com/office/drawing/2014/main" id="{68479280-A94D-26E3-F6F0-B359B2120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22" y="2194388"/>
            <a:ext cx="5229225"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95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DC28F-681E-07F1-DDD2-555E0C2EB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3AD046-F262-0CEC-F077-B90B71CD403D}"/>
              </a:ext>
            </a:extLst>
          </p:cNvPr>
          <p:cNvSpPr>
            <a:spLocks noGrp="1"/>
          </p:cNvSpPr>
          <p:nvPr>
            <p:ph type="title"/>
          </p:nvPr>
        </p:nvSpPr>
        <p:spPr/>
        <p:txBody>
          <a:bodyPr>
            <a:normAutofit/>
          </a:bodyPr>
          <a:lstStyle/>
          <a:p>
            <a:r>
              <a:rPr lang="en-US"/>
              <a:t>SNAP PROGRAM</a:t>
            </a:r>
          </a:p>
        </p:txBody>
      </p:sp>
      <p:sp>
        <p:nvSpPr>
          <p:cNvPr id="4" name="TextBox 3">
            <a:extLst>
              <a:ext uri="{FF2B5EF4-FFF2-40B4-BE49-F238E27FC236}">
                <a16:creationId xmlns:a16="http://schemas.microsoft.com/office/drawing/2014/main" id="{87D06FAF-0A6E-CBD1-B275-EA5971A58AF5}"/>
              </a:ext>
            </a:extLst>
          </p:cNvPr>
          <p:cNvSpPr txBox="1"/>
          <p:nvPr/>
        </p:nvSpPr>
        <p:spPr>
          <a:xfrm>
            <a:off x="838200" y="1859971"/>
            <a:ext cx="6121400" cy="4524315"/>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The Supplemental Nutrition Assistance Program (SNAP) is a federally funded nutrition assistance program that helps eligible low-income individuals and families purchase food. Benefits are provided monthly through an Electronic Benefit Transfer (EBT) card, which can be used to buy approved food items at authorized retailers, including grocery stores and some farmers markets. SNAP is designed to reduce food insecurity, support household food budgets, and improve access to nutritious foods.</a:t>
            </a:r>
            <a:endParaRPr lang="en-US" sz="2400">
              <a:solidFill>
                <a:srgbClr val="0A233F"/>
              </a:solidFill>
            </a:endParaRPr>
          </a:p>
        </p:txBody>
      </p:sp>
      <p:pic>
        <p:nvPicPr>
          <p:cNvPr id="17410" name="Picture 2">
            <a:extLst>
              <a:ext uri="{FF2B5EF4-FFF2-40B4-BE49-F238E27FC236}">
                <a16:creationId xmlns:a16="http://schemas.microsoft.com/office/drawing/2014/main" id="{C7C1C570-31A9-1AE0-8865-A9FA615953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71"/>
          <a:stretch>
            <a:fillRect/>
          </a:stretch>
        </p:blipFill>
        <p:spPr bwMode="auto">
          <a:xfrm>
            <a:off x="7189787" y="2159978"/>
            <a:ext cx="4164013"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9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AB82-72CF-A6A1-D69D-437370AF4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4C66C-CD32-F617-BECD-0FE07A634D0A}"/>
              </a:ext>
            </a:extLst>
          </p:cNvPr>
          <p:cNvSpPr>
            <a:spLocks noGrp="1"/>
          </p:cNvSpPr>
          <p:nvPr>
            <p:ph type="title"/>
          </p:nvPr>
        </p:nvSpPr>
        <p:spPr/>
        <p:txBody>
          <a:bodyPr>
            <a:normAutofit/>
          </a:bodyPr>
          <a:lstStyle/>
          <a:p>
            <a:r>
              <a:rPr lang="en-US"/>
              <a:t>REPACK PROGRAM​</a:t>
            </a:r>
            <a:endParaRPr lang="en-US" sz="2400"/>
          </a:p>
        </p:txBody>
      </p:sp>
      <p:sp>
        <p:nvSpPr>
          <p:cNvPr id="4" name="TextBox 3">
            <a:extLst>
              <a:ext uri="{FF2B5EF4-FFF2-40B4-BE49-F238E27FC236}">
                <a16:creationId xmlns:a16="http://schemas.microsoft.com/office/drawing/2014/main" id="{15DE8EB6-08CA-F1BF-0EEF-934E16D17228}"/>
              </a:ext>
            </a:extLst>
          </p:cNvPr>
          <p:cNvSpPr txBox="1"/>
          <p:nvPr/>
        </p:nvSpPr>
        <p:spPr>
          <a:xfrm>
            <a:off x="838200" y="1859971"/>
            <a:ext cx="10388600" cy="2677656"/>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The Meal Repack Programs allows schools to support the nutritional needs</a:t>
            </a:r>
          </a:p>
          <a:p>
            <a:r>
              <a:rPr lang="en-US" sz="2400" b="0" i="0" u="none" strike="noStrike">
                <a:solidFill>
                  <a:srgbClr val="0A233F"/>
                </a:solidFill>
                <a:effectLst/>
                <a:latin typeface="Aptos" panose="020B0004020202020204" pitchFamily="34" charset="0"/>
              </a:rPr>
              <a:t>of students outside of school by repackaging, freezing, and distributing</a:t>
            </a:r>
          </a:p>
          <a:p>
            <a:r>
              <a:rPr lang="en-US" sz="2400" b="0" i="0" u="none" strike="noStrike">
                <a:solidFill>
                  <a:srgbClr val="0A233F"/>
                </a:solidFill>
                <a:effectLst/>
                <a:latin typeface="Aptos" panose="020B0004020202020204" pitchFamily="34" charset="0"/>
              </a:rPr>
              <a:t>leftover food from meal services. Each repack program looks a little different, and the program can be customized to meet the needs of each unique school/district. This low barrier approach can positively impact students access to healthy food while reducing food waste produced by on-site kitchens.</a:t>
            </a:r>
            <a:endParaRPr lang="en-US" sz="2400">
              <a:solidFill>
                <a:srgbClr val="0A233F"/>
              </a:solidFill>
            </a:endParaRPr>
          </a:p>
        </p:txBody>
      </p:sp>
    </p:spTree>
    <p:extLst>
      <p:ext uri="{BB962C8B-B14F-4D97-AF65-F5344CB8AC3E}">
        <p14:creationId xmlns:p14="http://schemas.microsoft.com/office/powerpoint/2010/main" val="2678063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C1D60-A2D6-1D3F-76EC-8C4C2C730E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1D3894-1F20-FD9D-C9A5-F225733111BF}"/>
              </a:ext>
            </a:extLst>
          </p:cNvPr>
          <p:cNvSpPr>
            <a:spLocks noGrp="1"/>
          </p:cNvSpPr>
          <p:nvPr>
            <p:ph type="title"/>
          </p:nvPr>
        </p:nvSpPr>
        <p:spPr>
          <a:xfrm>
            <a:off x="5815111" y="-3125"/>
            <a:ext cx="6893169" cy="1384178"/>
          </a:xfrm>
        </p:spPr>
        <p:txBody>
          <a:bodyPr>
            <a:normAutofit/>
          </a:bodyPr>
          <a:lstStyle/>
          <a:p>
            <a:r>
              <a:rPr lang="en-US"/>
              <a:t>HUNGER COALITIONS</a:t>
            </a:r>
          </a:p>
        </p:txBody>
      </p:sp>
      <p:pic>
        <p:nvPicPr>
          <p:cNvPr id="5" name="Picture 4" descr="A green and grey logo&#10;&#10;AI-generated content may be incorrect.">
            <a:extLst>
              <a:ext uri="{FF2B5EF4-FFF2-40B4-BE49-F238E27FC236}">
                <a16:creationId xmlns:a16="http://schemas.microsoft.com/office/drawing/2014/main" id="{1001DDD0-DCAC-BAFB-9E55-C1E746E9B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2685" y="1489026"/>
            <a:ext cx="2751845" cy="944635"/>
          </a:xfrm>
          <a:prstGeom prst="rect">
            <a:avLst/>
          </a:prstGeom>
        </p:spPr>
      </p:pic>
      <p:sp>
        <p:nvSpPr>
          <p:cNvPr id="9" name="TextBox 8">
            <a:extLst>
              <a:ext uri="{FF2B5EF4-FFF2-40B4-BE49-F238E27FC236}">
                <a16:creationId xmlns:a16="http://schemas.microsoft.com/office/drawing/2014/main" id="{8953D9B8-CCF0-1193-63D7-8FF35BBF1059}"/>
              </a:ext>
            </a:extLst>
          </p:cNvPr>
          <p:cNvSpPr txBox="1"/>
          <p:nvPr/>
        </p:nvSpPr>
        <p:spPr>
          <a:xfrm>
            <a:off x="454592" y="2321815"/>
            <a:ext cx="10748316" cy="954107"/>
          </a:xfrm>
          <a:prstGeom prst="rect">
            <a:avLst/>
          </a:prstGeom>
          <a:noFill/>
        </p:spPr>
        <p:txBody>
          <a:bodyPr wrap="square" lIns="91440" tIns="45720" rIns="91440" bIns="45720" anchor="t">
            <a:spAutoFit/>
          </a:bodyPr>
          <a:lstStyle/>
          <a:p>
            <a:r>
              <a:rPr lang="en-US" sz="2200" b="1" i="0">
                <a:solidFill>
                  <a:srgbClr val="8DC544"/>
                </a:solidFill>
                <a:effectLst/>
                <a:latin typeface="Nunito Sans"/>
              </a:rPr>
              <a:t>VISION</a:t>
            </a:r>
          </a:p>
          <a:p>
            <a:r>
              <a:rPr lang="en-US" sz="1700" b="0" i="0">
                <a:solidFill>
                  <a:srgbClr val="131313"/>
                </a:solidFill>
                <a:effectLst/>
                <a:latin typeface="Nunito Sans"/>
              </a:rPr>
              <a:t>The Cass Clay Hunger Coalition (CCHC) sees a healthy community built on collaborative solutions that support equitable access to food while addressing the root causes of hunger.</a:t>
            </a:r>
            <a:endParaRPr lang="en-US" sz="1700">
              <a:latin typeface="Nunito Sans"/>
            </a:endParaRPr>
          </a:p>
        </p:txBody>
      </p:sp>
      <p:sp>
        <p:nvSpPr>
          <p:cNvPr id="11" name="TextBox 10">
            <a:extLst>
              <a:ext uri="{FF2B5EF4-FFF2-40B4-BE49-F238E27FC236}">
                <a16:creationId xmlns:a16="http://schemas.microsoft.com/office/drawing/2014/main" id="{F1AB1EAF-305F-422C-523F-0DB518C4C7AD}"/>
              </a:ext>
            </a:extLst>
          </p:cNvPr>
          <p:cNvSpPr txBox="1"/>
          <p:nvPr/>
        </p:nvSpPr>
        <p:spPr>
          <a:xfrm>
            <a:off x="7019515" y="4583422"/>
            <a:ext cx="8118229" cy="1308050"/>
          </a:xfrm>
          <a:prstGeom prst="rect">
            <a:avLst/>
          </a:prstGeom>
          <a:noFill/>
        </p:spPr>
        <p:txBody>
          <a:bodyPr wrap="square" lIns="91440" tIns="45720" rIns="91440" bIns="45720" anchor="t">
            <a:spAutoFit/>
          </a:bodyPr>
          <a:lstStyle/>
          <a:p>
            <a:r>
              <a:rPr lang="en-US" sz="2200" b="1" i="0">
                <a:solidFill>
                  <a:srgbClr val="8DC544"/>
                </a:solidFill>
                <a:effectLst/>
                <a:latin typeface="Nunito Sans" panose="00000500000000000000" pitchFamily="2" charset="0"/>
              </a:rPr>
              <a:t>CURRENT STRATEGIES</a:t>
            </a:r>
          </a:p>
          <a:p>
            <a:endParaRPr lang="en-US" sz="300" b="1" i="0">
              <a:solidFill>
                <a:srgbClr val="092340"/>
              </a:solidFill>
              <a:effectLst/>
              <a:latin typeface="Nunito Sans" panose="00000500000000000000" pitchFamily="2" charset="0"/>
            </a:endParaRPr>
          </a:p>
          <a:p>
            <a:pPr marL="285750" indent="-285750">
              <a:buFont typeface="Arial" panose="020B0604020202020204" pitchFamily="34" charset="0"/>
              <a:buChar char="•"/>
            </a:pPr>
            <a:r>
              <a:rPr lang="en-US" sz="1700">
                <a:solidFill>
                  <a:srgbClr val="092340"/>
                </a:solidFill>
                <a:effectLst/>
                <a:latin typeface="Nunito Sans"/>
              </a:rPr>
              <a:t>Expand and Strengthen Coalition Membership</a:t>
            </a:r>
            <a:endParaRPr lang="en-US" sz="1700">
              <a:solidFill>
                <a:srgbClr val="092340"/>
              </a:solidFill>
              <a:latin typeface="Nunito Sans"/>
            </a:endParaRPr>
          </a:p>
          <a:p>
            <a:pPr marL="285750" indent="-285750">
              <a:buFont typeface="Arial" panose="020B0604020202020204" pitchFamily="34" charset="0"/>
              <a:buChar char="•"/>
            </a:pPr>
            <a:r>
              <a:rPr lang="en-US" sz="1700"/>
              <a:t>Exploring Pantry Delivery Options</a:t>
            </a:r>
            <a:endParaRPr lang="en-US" sz="1700">
              <a:solidFill>
                <a:srgbClr val="092340"/>
              </a:solidFill>
              <a:effectLst/>
              <a:latin typeface="Nunito Sans" panose="00000500000000000000" pitchFamily="2" charset="0"/>
            </a:endParaRPr>
          </a:p>
          <a:p>
            <a:pPr marL="285750" indent="-285750">
              <a:buFont typeface="Arial" panose="020B0604020202020204" pitchFamily="34" charset="0"/>
              <a:buChar char="•"/>
            </a:pPr>
            <a:r>
              <a:rPr lang="en-US" sz="1700"/>
              <a:t>Hunger Simulations</a:t>
            </a:r>
          </a:p>
        </p:txBody>
      </p:sp>
      <p:sp>
        <p:nvSpPr>
          <p:cNvPr id="24" name="TextBox 6">
            <a:extLst>
              <a:ext uri="{FF2B5EF4-FFF2-40B4-BE49-F238E27FC236}">
                <a16:creationId xmlns:a16="http://schemas.microsoft.com/office/drawing/2014/main" id="{66A99992-2217-7330-9E63-95C6905962D8}"/>
              </a:ext>
            </a:extLst>
          </p:cNvPr>
          <p:cNvSpPr txBox="1"/>
          <p:nvPr/>
        </p:nvSpPr>
        <p:spPr>
          <a:xfrm>
            <a:off x="132868" y="151221"/>
            <a:ext cx="8833339" cy="12311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Nunito Sans"/>
              </a:rPr>
              <a:t>Jill Ambuehl</a:t>
            </a:r>
            <a:endParaRPr lang="en-US" sz="1400">
              <a:solidFill>
                <a:schemeClr val="bg1"/>
              </a:solidFill>
              <a:latin typeface="Nunito Sans" panose="00000500000000000000" pitchFamily="2" charset="0"/>
            </a:endParaRPr>
          </a:p>
          <a:p>
            <a:r>
              <a:rPr lang="en-US" sz="1400">
                <a:solidFill>
                  <a:schemeClr val="bg1"/>
                </a:solidFill>
                <a:latin typeface="Nunito Sans"/>
              </a:rPr>
              <a:t>Coalition Coordinator</a:t>
            </a:r>
            <a:endParaRPr lang="en-US" sz="1400">
              <a:solidFill>
                <a:schemeClr val="bg1"/>
              </a:solidFill>
              <a:latin typeface="Nunito Sans" panose="00000500000000000000" pitchFamily="2" charset="0"/>
            </a:endParaRPr>
          </a:p>
          <a:p>
            <a:r>
              <a:rPr lang="en-US" sz="1400">
                <a:solidFill>
                  <a:schemeClr val="bg1"/>
                </a:solidFill>
                <a:latin typeface="Nunito Sans"/>
              </a:rPr>
              <a:t>Jambuehl@greatplainsfoodbank.org</a:t>
            </a:r>
            <a:endParaRPr lang="en-US" sz="1400">
              <a:solidFill>
                <a:schemeClr val="bg1"/>
              </a:solidFill>
              <a:latin typeface="Nunito Sans" panose="00000500000000000000" pitchFamily="2" charset="0"/>
            </a:endParaRPr>
          </a:p>
          <a:p>
            <a:r>
              <a:rPr lang="en-US" sz="1400">
                <a:solidFill>
                  <a:schemeClr val="bg1"/>
                </a:solidFill>
                <a:latin typeface="Nunito Sans"/>
              </a:rPr>
              <a:t>701-476-9122</a:t>
            </a:r>
            <a:br>
              <a:rPr lang="en-US" b="0" i="0">
                <a:effectLst/>
                <a:latin typeface="Nunito Sans" panose="00000500000000000000" pitchFamily="2" charset="0"/>
              </a:rPr>
            </a:br>
            <a:endParaRPr lang="en-US" b="0">
              <a:solidFill>
                <a:srgbClr val="092340"/>
              </a:solidFill>
              <a:effectLst/>
              <a:latin typeface="Nunito Sans" panose="00000500000000000000" pitchFamily="2" charset="0"/>
            </a:endParaRPr>
          </a:p>
        </p:txBody>
      </p:sp>
      <p:grpSp>
        <p:nvGrpSpPr>
          <p:cNvPr id="10" name="Group 9">
            <a:extLst>
              <a:ext uri="{FF2B5EF4-FFF2-40B4-BE49-F238E27FC236}">
                <a16:creationId xmlns:a16="http://schemas.microsoft.com/office/drawing/2014/main" id="{CA2BA53B-99D5-3DDC-32A3-939C7E511EF4}"/>
              </a:ext>
            </a:extLst>
          </p:cNvPr>
          <p:cNvGrpSpPr/>
          <p:nvPr/>
        </p:nvGrpSpPr>
        <p:grpSpPr>
          <a:xfrm>
            <a:off x="449391" y="4582543"/>
            <a:ext cx="6699739" cy="1239852"/>
            <a:chOff x="5771668" y="4840451"/>
            <a:chExt cx="6699739" cy="1239852"/>
          </a:xfrm>
        </p:grpSpPr>
        <p:sp>
          <p:nvSpPr>
            <p:cNvPr id="25" name="TextBox 24">
              <a:extLst>
                <a:ext uri="{FF2B5EF4-FFF2-40B4-BE49-F238E27FC236}">
                  <a16:creationId xmlns:a16="http://schemas.microsoft.com/office/drawing/2014/main" id="{A6C8207C-2A07-60FD-E32A-EBD61FB3B986}"/>
                </a:ext>
              </a:extLst>
            </p:cNvPr>
            <p:cNvSpPr txBox="1"/>
            <p:nvPr/>
          </p:nvSpPr>
          <p:spPr>
            <a:xfrm>
              <a:off x="5783391" y="4840451"/>
              <a:ext cx="5304693" cy="430887"/>
            </a:xfrm>
            <a:prstGeom prst="rect">
              <a:avLst/>
            </a:prstGeom>
            <a:noFill/>
          </p:spPr>
          <p:txBody>
            <a:bodyPr wrap="square" lIns="91440" tIns="45720" rIns="91440" bIns="45720" anchor="t">
              <a:spAutoFit/>
            </a:bodyPr>
            <a:lstStyle/>
            <a:p>
              <a:r>
                <a:rPr lang="en-US" sz="2200" b="1">
                  <a:solidFill>
                    <a:srgbClr val="8DC544"/>
                  </a:solidFill>
                  <a:latin typeface="Nunito Sans" panose="00000500000000000000" pitchFamily="2" charset="0"/>
                </a:rPr>
                <a:t>MEMBER BENEFITS</a:t>
              </a:r>
            </a:p>
          </p:txBody>
        </p:sp>
        <p:sp>
          <p:nvSpPr>
            <p:cNvPr id="26" name="TextBox 25">
              <a:extLst>
                <a:ext uri="{FF2B5EF4-FFF2-40B4-BE49-F238E27FC236}">
                  <a16:creationId xmlns:a16="http://schemas.microsoft.com/office/drawing/2014/main" id="{8DBE0D57-4E81-67B1-04A4-88459E57F147}"/>
                </a:ext>
              </a:extLst>
            </p:cNvPr>
            <p:cNvSpPr txBox="1"/>
            <p:nvPr/>
          </p:nvSpPr>
          <p:spPr>
            <a:xfrm>
              <a:off x="5771668" y="5156973"/>
              <a:ext cx="6699739" cy="923330"/>
            </a:xfrm>
            <a:prstGeom prst="rect">
              <a:avLst/>
            </a:prstGeom>
            <a:noFill/>
          </p:spPr>
          <p:txBody>
            <a:bodyPr wrap="square" lIns="91440" tIns="45720" rIns="91440" bIns="45720" anchor="t">
              <a:spAutoFit/>
            </a:bodyPr>
            <a:lstStyle/>
            <a:p>
              <a:pPr marL="285750" indent="-285750">
                <a:buFont typeface="Arial"/>
                <a:buChar char="•"/>
              </a:pPr>
              <a:r>
                <a:rPr lang="en-US">
                  <a:latin typeface="Nunito Sans"/>
                </a:rPr>
                <a:t>Space to Promote Resources, Opportunities &amp; Programs</a:t>
              </a:r>
              <a:endParaRPr lang="en-US"/>
            </a:p>
            <a:p>
              <a:pPr marL="285750" indent="-285750">
                <a:buFont typeface="Arial"/>
                <a:buChar char="•"/>
              </a:pPr>
              <a:r>
                <a:rPr lang="en-US">
                  <a:latin typeface="Nunito Sans"/>
                </a:rPr>
                <a:t>Discounted Coalition Sponsored Training &amp; Event Fees</a:t>
              </a:r>
            </a:p>
            <a:p>
              <a:pPr marL="285750" indent="-285750">
                <a:buFont typeface="Arial"/>
                <a:buChar char="•"/>
              </a:pPr>
              <a:r>
                <a:rPr lang="en-US">
                  <a:latin typeface="Nunito Sans"/>
                </a:rPr>
                <a:t>Voting Privileges to Inform Coalition Priorities </a:t>
              </a:r>
              <a:endParaRPr lang="en-US">
                <a:latin typeface="Nunito Sans" panose="00000500000000000000" pitchFamily="2" charset="0"/>
              </a:endParaRPr>
            </a:p>
          </p:txBody>
        </p:sp>
      </p:grpSp>
      <p:grpSp>
        <p:nvGrpSpPr>
          <p:cNvPr id="8" name="Group 7">
            <a:extLst>
              <a:ext uri="{FF2B5EF4-FFF2-40B4-BE49-F238E27FC236}">
                <a16:creationId xmlns:a16="http://schemas.microsoft.com/office/drawing/2014/main" id="{B1FFF654-02CD-1F00-644A-AE0EEA2BADC4}"/>
              </a:ext>
            </a:extLst>
          </p:cNvPr>
          <p:cNvGrpSpPr/>
          <p:nvPr/>
        </p:nvGrpSpPr>
        <p:grpSpPr>
          <a:xfrm>
            <a:off x="449391" y="3433681"/>
            <a:ext cx="11611707" cy="1622358"/>
            <a:chOff x="5830283" y="3058543"/>
            <a:chExt cx="6139191" cy="1575466"/>
          </a:xfrm>
        </p:grpSpPr>
        <p:sp>
          <p:nvSpPr>
            <p:cNvPr id="4" name="TextBox 3">
              <a:extLst>
                <a:ext uri="{FF2B5EF4-FFF2-40B4-BE49-F238E27FC236}">
                  <a16:creationId xmlns:a16="http://schemas.microsoft.com/office/drawing/2014/main" id="{B0501E86-E0F7-4264-A37E-EDCAFD5A4316}"/>
                </a:ext>
              </a:extLst>
            </p:cNvPr>
            <p:cNvSpPr txBox="1"/>
            <p:nvPr/>
          </p:nvSpPr>
          <p:spPr>
            <a:xfrm>
              <a:off x="5830283" y="3058543"/>
              <a:ext cx="5304693" cy="430887"/>
            </a:xfrm>
            <a:prstGeom prst="rect">
              <a:avLst/>
            </a:prstGeom>
            <a:noFill/>
          </p:spPr>
          <p:txBody>
            <a:bodyPr wrap="square" lIns="91440" tIns="45720" rIns="91440" bIns="45720" anchor="t">
              <a:spAutoFit/>
            </a:bodyPr>
            <a:lstStyle/>
            <a:p>
              <a:r>
                <a:rPr lang="en-US" sz="2200" b="1">
                  <a:solidFill>
                    <a:srgbClr val="8DC544"/>
                  </a:solidFill>
                  <a:latin typeface="Nunito Sans" panose="00000500000000000000" pitchFamily="2" charset="0"/>
                </a:rPr>
                <a:t>WHAT IT MEANS TO BE A MEMBER</a:t>
              </a:r>
            </a:p>
          </p:txBody>
        </p:sp>
        <p:sp>
          <p:nvSpPr>
            <p:cNvPr id="6" name="TextBox 5">
              <a:extLst>
                <a:ext uri="{FF2B5EF4-FFF2-40B4-BE49-F238E27FC236}">
                  <a16:creationId xmlns:a16="http://schemas.microsoft.com/office/drawing/2014/main" id="{FE89AD8B-56BD-D2CB-1D5D-B84509672197}"/>
                </a:ext>
              </a:extLst>
            </p:cNvPr>
            <p:cNvSpPr txBox="1"/>
            <p:nvPr/>
          </p:nvSpPr>
          <p:spPr>
            <a:xfrm>
              <a:off x="5832442" y="3433680"/>
              <a:ext cx="6137032" cy="1200329"/>
            </a:xfrm>
            <a:prstGeom prst="rect">
              <a:avLst/>
            </a:prstGeom>
            <a:noFill/>
          </p:spPr>
          <p:txBody>
            <a:bodyPr wrap="square" lIns="91440" tIns="45720" rIns="91440" bIns="45720" anchor="t">
              <a:spAutoFit/>
            </a:bodyPr>
            <a:lstStyle/>
            <a:p>
              <a:r>
                <a:rPr lang="en-US">
                  <a:latin typeface="Nunito Sans"/>
                </a:rPr>
                <a:t>CCHC members attend monthly meetings, participate in coalition-led events &amp; activities, share information &amp; resources within their organizations, and support the overall strategic vision of the coalition.</a:t>
              </a:r>
              <a:endParaRPr lang="en-US">
                <a:latin typeface="Nunito Sans" panose="00000500000000000000" pitchFamily="2" charset="0"/>
              </a:endParaRPr>
            </a:p>
          </p:txBody>
        </p:sp>
      </p:grpSp>
      <p:sp>
        <p:nvSpPr>
          <p:cNvPr id="13" name="TextBox 12">
            <a:extLst>
              <a:ext uri="{FF2B5EF4-FFF2-40B4-BE49-F238E27FC236}">
                <a16:creationId xmlns:a16="http://schemas.microsoft.com/office/drawing/2014/main" id="{3C9BAA14-D139-1A0A-4600-E5AC1CBF72D0}"/>
              </a:ext>
            </a:extLst>
          </p:cNvPr>
          <p:cNvSpPr txBox="1"/>
          <p:nvPr/>
        </p:nvSpPr>
        <p:spPr>
          <a:xfrm>
            <a:off x="289352" y="6246660"/>
            <a:ext cx="11607623" cy="400110"/>
          </a:xfrm>
          <a:prstGeom prst="rect">
            <a:avLst/>
          </a:prstGeom>
          <a:noFill/>
        </p:spPr>
        <p:txBody>
          <a:bodyPr wrap="square" lIns="91440" tIns="45720" rIns="91440" bIns="45720" anchor="t">
            <a:spAutoFit/>
          </a:bodyPr>
          <a:lstStyle/>
          <a:p>
            <a:pPr algn="ctr"/>
            <a:r>
              <a:rPr lang="en-US" sz="2000">
                <a:latin typeface="Nunito Sans"/>
              </a:rPr>
              <a:t>The CCHC meets the </a:t>
            </a:r>
            <a:r>
              <a:rPr lang="en-US" sz="2000" b="1">
                <a:latin typeface="Nunito Sans"/>
              </a:rPr>
              <a:t>first Tuesday of each month from 8:15 – 9:30am</a:t>
            </a:r>
            <a:r>
              <a:rPr lang="en-US" sz="2000">
                <a:latin typeface="Nunito Sans"/>
              </a:rPr>
              <a:t> at Fargo Cass Public Health</a:t>
            </a:r>
          </a:p>
        </p:txBody>
      </p:sp>
    </p:spTree>
    <p:extLst>
      <p:ext uri="{BB962C8B-B14F-4D97-AF65-F5344CB8AC3E}">
        <p14:creationId xmlns:p14="http://schemas.microsoft.com/office/powerpoint/2010/main" val="2412195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ED0A6-0F9D-9BAA-4243-22F29089F0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3F0434-7423-E295-BD60-3E6C83BE002A}"/>
              </a:ext>
            </a:extLst>
          </p:cNvPr>
          <p:cNvSpPr>
            <a:spLocks noGrp="1"/>
          </p:cNvSpPr>
          <p:nvPr>
            <p:ph type="title"/>
          </p:nvPr>
        </p:nvSpPr>
        <p:spPr>
          <a:xfrm>
            <a:off x="398581" y="365125"/>
            <a:ext cx="5697419" cy="1325563"/>
          </a:xfrm>
        </p:spPr>
        <p:txBody>
          <a:bodyPr>
            <a:normAutofit/>
          </a:bodyPr>
          <a:lstStyle/>
          <a:p>
            <a:r>
              <a:rPr lang="en-US" sz="3200">
                <a:solidFill>
                  <a:schemeClr val="bg1"/>
                </a:solidFill>
              </a:rPr>
              <a:t>INCLUDED MATERIALS</a:t>
            </a:r>
          </a:p>
        </p:txBody>
      </p:sp>
      <p:sp>
        <p:nvSpPr>
          <p:cNvPr id="3" name="Content Placeholder 2">
            <a:extLst>
              <a:ext uri="{FF2B5EF4-FFF2-40B4-BE49-F238E27FC236}">
                <a16:creationId xmlns:a16="http://schemas.microsoft.com/office/drawing/2014/main" id="{D857549E-64C4-016D-94B5-2440FDC57B54}"/>
              </a:ext>
            </a:extLst>
          </p:cNvPr>
          <p:cNvSpPr>
            <a:spLocks noGrp="1"/>
          </p:cNvSpPr>
          <p:nvPr>
            <p:ph sz="half" idx="1"/>
          </p:nvPr>
        </p:nvSpPr>
        <p:spPr>
          <a:xfrm>
            <a:off x="407376" y="1495425"/>
            <a:ext cx="5181600" cy="4351338"/>
          </a:xfrm>
        </p:spPr>
        <p:txBody>
          <a:bodyPr>
            <a:normAutofit fontScale="85000" lnSpcReduction="10000"/>
          </a:bodyPr>
          <a:lstStyle/>
          <a:p>
            <a:pPr marL="0" indent="0" fontAlgn="base">
              <a:buNone/>
            </a:pPr>
            <a:r>
              <a:rPr lang="en-US" i="1">
                <a:solidFill>
                  <a:schemeClr val="bg1"/>
                </a:solidFill>
              </a:rPr>
              <a:t>Required:</a:t>
            </a:r>
          </a:p>
          <a:p>
            <a:pPr fontAlgn="base"/>
            <a:r>
              <a:rPr lang="en-US">
                <a:solidFill>
                  <a:schemeClr val="bg1"/>
                </a:solidFill>
              </a:rPr>
              <a:t>Partner Handbook​</a:t>
            </a:r>
          </a:p>
          <a:p>
            <a:pPr fontAlgn="base"/>
            <a:r>
              <a:rPr lang="en-US">
                <a:solidFill>
                  <a:schemeClr val="bg1"/>
                </a:solidFill>
              </a:rPr>
              <a:t>Order &amp; Delivery Schedule​</a:t>
            </a:r>
          </a:p>
          <a:p>
            <a:pPr fontAlgn="base"/>
            <a:r>
              <a:rPr lang="en-US">
                <a:solidFill>
                  <a:schemeClr val="bg1"/>
                </a:solidFill>
              </a:rPr>
              <a:t>NDSU Shelf-Life Guide​</a:t>
            </a:r>
          </a:p>
          <a:p>
            <a:pPr fontAlgn="base"/>
            <a:r>
              <a:rPr lang="en-US">
                <a:solidFill>
                  <a:schemeClr val="bg1"/>
                </a:solidFill>
              </a:rPr>
              <a:t>Certificate of Partnership​</a:t>
            </a:r>
          </a:p>
          <a:p>
            <a:pPr fontAlgn="base"/>
            <a:r>
              <a:rPr lang="en-US">
                <a:solidFill>
                  <a:schemeClr val="bg1"/>
                </a:solidFill>
              </a:rPr>
              <a:t>Log Templates (Temp., Pest, etc.)​</a:t>
            </a:r>
          </a:p>
          <a:p>
            <a:pPr fontAlgn="base"/>
            <a:r>
              <a:rPr lang="en-US">
                <a:solidFill>
                  <a:schemeClr val="bg1"/>
                </a:solidFill>
              </a:rPr>
              <a:t>Example Grievance Policy​</a:t>
            </a:r>
          </a:p>
          <a:p>
            <a:pPr fontAlgn="base"/>
            <a:r>
              <a:rPr lang="en-US">
                <a:solidFill>
                  <a:schemeClr val="bg1"/>
                </a:solidFill>
              </a:rPr>
              <a:t>How to Run a Food Pantry Guide​</a:t>
            </a:r>
          </a:p>
          <a:p>
            <a:pPr fontAlgn="base"/>
            <a:r>
              <a:rPr lang="en-US">
                <a:solidFill>
                  <a:schemeClr val="bg1"/>
                </a:solidFill>
              </a:rPr>
              <a:t>PWW Login &amp; Navigation Guide​</a:t>
            </a:r>
          </a:p>
          <a:p>
            <a:pPr fontAlgn="base"/>
            <a:r>
              <a:rPr lang="en-US">
                <a:solidFill>
                  <a:schemeClr val="bg1"/>
                </a:solidFill>
              </a:rPr>
              <a:t>Retail Rescue Agreement</a:t>
            </a:r>
          </a:p>
        </p:txBody>
      </p:sp>
      <p:sp>
        <p:nvSpPr>
          <p:cNvPr id="4" name="Content Placeholder 3">
            <a:extLst>
              <a:ext uri="{FF2B5EF4-FFF2-40B4-BE49-F238E27FC236}">
                <a16:creationId xmlns:a16="http://schemas.microsoft.com/office/drawing/2014/main" id="{EAAE8AEE-D50E-2B57-CA27-B5A0F8A09C0C}"/>
              </a:ext>
            </a:extLst>
          </p:cNvPr>
          <p:cNvSpPr>
            <a:spLocks noGrp="1"/>
          </p:cNvSpPr>
          <p:nvPr>
            <p:ph sz="half" idx="2"/>
          </p:nvPr>
        </p:nvSpPr>
        <p:spPr>
          <a:xfrm>
            <a:off x="6611819" y="1495425"/>
            <a:ext cx="5181600" cy="4351338"/>
          </a:xfrm>
        </p:spPr>
        <p:txBody>
          <a:bodyPr>
            <a:normAutofit fontScale="85000" lnSpcReduction="10000"/>
          </a:bodyPr>
          <a:lstStyle/>
          <a:p>
            <a:pPr marL="0" indent="0" fontAlgn="base">
              <a:buNone/>
            </a:pPr>
            <a:r>
              <a:rPr lang="en-US" i="1">
                <a:solidFill>
                  <a:srgbClr val="0A233F"/>
                </a:solidFill>
              </a:rPr>
              <a:t>If Applicable:​</a:t>
            </a:r>
          </a:p>
          <a:p>
            <a:pPr fontAlgn="base"/>
            <a:r>
              <a:rPr lang="en-US">
                <a:solidFill>
                  <a:srgbClr val="0A233F"/>
                </a:solidFill>
              </a:rPr>
              <a:t>TEFAP Policy Manual ​</a:t>
            </a:r>
          </a:p>
          <a:p>
            <a:pPr fontAlgn="base"/>
            <a:r>
              <a:rPr lang="en-US">
                <a:solidFill>
                  <a:srgbClr val="0A233F"/>
                </a:solidFill>
              </a:rPr>
              <a:t>Justice For All Poster ​</a:t>
            </a:r>
          </a:p>
          <a:p>
            <a:pPr fontAlgn="base"/>
            <a:r>
              <a:rPr lang="en-US">
                <a:solidFill>
                  <a:srgbClr val="0A233F"/>
                </a:solidFill>
              </a:rPr>
              <a:t>Written Notice of Beneficiary Rights ​</a:t>
            </a:r>
          </a:p>
          <a:p>
            <a:pPr fontAlgn="base"/>
            <a:r>
              <a:rPr lang="en-US">
                <a:solidFill>
                  <a:srgbClr val="0A233F"/>
                </a:solidFill>
              </a:rPr>
              <a:t>TEFAP Income Guidelines​</a:t>
            </a:r>
          </a:p>
          <a:p>
            <a:pPr fontAlgn="base"/>
            <a:r>
              <a:rPr lang="en-US">
                <a:solidFill>
                  <a:srgbClr val="0A233F"/>
                </a:solidFill>
              </a:rPr>
              <a:t>Non-Discrimination Statement</a:t>
            </a:r>
          </a:p>
          <a:p>
            <a:endParaRPr lang="en-US"/>
          </a:p>
        </p:txBody>
      </p:sp>
    </p:spTree>
    <p:extLst>
      <p:ext uri="{BB962C8B-B14F-4D97-AF65-F5344CB8AC3E}">
        <p14:creationId xmlns:p14="http://schemas.microsoft.com/office/powerpoint/2010/main" val="972879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DDA0F-43DC-CC44-7243-F0F670FF71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4C54FA-498D-8CE8-2972-393169288C17}"/>
              </a:ext>
            </a:extLst>
          </p:cNvPr>
          <p:cNvSpPr>
            <a:spLocks noGrp="1"/>
          </p:cNvSpPr>
          <p:nvPr>
            <p:ph type="title"/>
          </p:nvPr>
        </p:nvSpPr>
        <p:spPr>
          <a:xfrm>
            <a:off x="5815111" y="-3125"/>
            <a:ext cx="6893169" cy="1384178"/>
          </a:xfrm>
        </p:spPr>
        <p:txBody>
          <a:bodyPr>
            <a:normAutofit/>
          </a:bodyPr>
          <a:lstStyle/>
          <a:p>
            <a:r>
              <a:rPr lang="en-US"/>
              <a:t>HUNGER COALITIONS</a:t>
            </a:r>
          </a:p>
        </p:txBody>
      </p:sp>
      <p:sp>
        <p:nvSpPr>
          <p:cNvPr id="24" name="TextBox 6">
            <a:extLst>
              <a:ext uri="{FF2B5EF4-FFF2-40B4-BE49-F238E27FC236}">
                <a16:creationId xmlns:a16="http://schemas.microsoft.com/office/drawing/2014/main" id="{AC98F058-86E0-1577-7E7C-976AF3E2D1E9}"/>
              </a:ext>
            </a:extLst>
          </p:cNvPr>
          <p:cNvSpPr txBox="1"/>
          <p:nvPr/>
        </p:nvSpPr>
        <p:spPr>
          <a:xfrm>
            <a:off x="132868" y="151221"/>
            <a:ext cx="8833339" cy="1231106"/>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Nunito Sans"/>
              </a:rPr>
              <a:t>Jill Ambuehl</a:t>
            </a:r>
            <a:endParaRPr lang="en-US" sz="1400">
              <a:solidFill>
                <a:schemeClr val="bg1"/>
              </a:solidFill>
              <a:latin typeface="Nunito Sans" panose="00000500000000000000" pitchFamily="2" charset="0"/>
            </a:endParaRPr>
          </a:p>
          <a:p>
            <a:r>
              <a:rPr lang="en-US" sz="1400">
                <a:solidFill>
                  <a:schemeClr val="bg1"/>
                </a:solidFill>
                <a:latin typeface="Nunito Sans"/>
              </a:rPr>
              <a:t>Coalition Coordinator</a:t>
            </a:r>
            <a:endParaRPr lang="en-US" sz="1400">
              <a:solidFill>
                <a:schemeClr val="bg1"/>
              </a:solidFill>
              <a:latin typeface="Nunito Sans" panose="00000500000000000000" pitchFamily="2" charset="0"/>
            </a:endParaRPr>
          </a:p>
          <a:p>
            <a:r>
              <a:rPr lang="en-US" sz="1400">
                <a:solidFill>
                  <a:schemeClr val="bg1"/>
                </a:solidFill>
                <a:latin typeface="Nunito Sans"/>
              </a:rPr>
              <a:t>Jambuehl@greatplainsfoodbank.org</a:t>
            </a:r>
            <a:endParaRPr lang="en-US" sz="1400">
              <a:solidFill>
                <a:schemeClr val="bg1"/>
              </a:solidFill>
              <a:latin typeface="Nunito Sans" panose="00000500000000000000" pitchFamily="2" charset="0"/>
            </a:endParaRPr>
          </a:p>
          <a:p>
            <a:r>
              <a:rPr lang="en-US" sz="1400">
                <a:solidFill>
                  <a:schemeClr val="bg1"/>
                </a:solidFill>
                <a:latin typeface="Nunito Sans"/>
              </a:rPr>
              <a:t>701-476-9122</a:t>
            </a:r>
            <a:br>
              <a:rPr lang="en-US" b="0" i="0">
                <a:effectLst/>
                <a:latin typeface="Nunito Sans" panose="00000500000000000000" pitchFamily="2" charset="0"/>
              </a:rPr>
            </a:br>
            <a:endParaRPr lang="en-US" b="0">
              <a:solidFill>
                <a:srgbClr val="092340"/>
              </a:solidFill>
              <a:effectLst/>
              <a:latin typeface="Nunito Sans" panose="00000500000000000000" pitchFamily="2" charset="0"/>
            </a:endParaRPr>
          </a:p>
        </p:txBody>
      </p:sp>
      <p:grpSp>
        <p:nvGrpSpPr>
          <p:cNvPr id="10" name="Group 9">
            <a:extLst>
              <a:ext uri="{FF2B5EF4-FFF2-40B4-BE49-F238E27FC236}">
                <a16:creationId xmlns:a16="http://schemas.microsoft.com/office/drawing/2014/main" id="{228D34C3-DF78-D4AD-D291-EA0583F9ABB2}"/>
              </a:ext>
            </a:extLst>
          </p:cNvPr>
          <p:cNvGrpSpPr/>
          <p:nvPr/>
        </p:nvGrpSpPr>
        <p:grpSpPr>
          <a:xfrm>
            <a:off x="390776" y="4582543"/>
            <a:ext cx="6699739" cy="1239852"/>
            <a:chOff x="5771668" y="4840451"/>
            <a:chExt cx="6699739" cy="1239852"/>
          </a:xfrm>
        </p:grpSpPr>
        <p:sp>
          <p:nvSpPr>
            <p:cNvPr id="25" name="TextBox 24">
              <a:extLst>
                <a:ext uri="{FF2B5EF4-FFF2-40B4-BE49-F238E27FC236}">
                  <a16:creationId xmlns:a16="http://schemas.microsoft.com/office/drawing/2014/main" id="{B2D53C6D-C97F-0A13-BFB7-61F264B9022E}"/>
                </a:ext>
              </a:extLst>
            </p:cNvPr>
            <p:cNvSpPr txBox="1"/>
            <p:nvPr/>
          </p:nvSpPr>
          <p:spPr>
            <a:xfrm>
              <a:off x="5783391" y="4840451"/>
              <a:ext cx="5304693" cy="430887"/>
            </a:xfrm>
            <a:prstGeom prst="rect">
              <a:avLst/>
            </a:prstGeom>
            <a:noFill/>
          </p:spPr>
          <p:txBody>
            <a:bodyPr wrap="square" lIns="91440" tIns="45720" rIns="91440" bIns="45720" anchor="t">
              <a:spAutoFit/>
            </a:bodyPr>
            <a:lstStyle/>
            <a:p>
              <a:r>
                <a:rPr lang="en-US" sz="2200" b="1">
                  <a:solidFill>
                    <a:srgbClr val="183665"/>
                  </a:solidFill>
                  <a:latin typeface="Nunito Sans"/>
                </a:rPr>
                <a:t>MEMBER BENEFITS</a:t>
              </a:r>
            </a:p>
          </p:txBody>
        </p:sp>
        <p:sp>
          <p:nvSpPr>
            <p:cNvPr id="26" name="TextBox 25">
              <a:extLst>
                <a:ext uri="{FF2B5EF4-FFF2-40B4-BE49-F238E27FC236}">
                  <a16:creationId xmlns:a16="http://schemas.microsoft.com/office/drawing/2014/main" id="{993E8551-1943-D215-BD32-406EAFE816E3}"/>
                </a:ext>
              </a:extLst>
            </p:cNvPr>
            <p:cNvSpPr txBox="1"/>
            <p:nvPr/>
          </p:nvSpPr>
          <p:spPr>
            <a:xfrm>
              <a:off x="5771668" y="5156973"/>
              <a:ext cx="6699739" cy="923330"/>
            </a:xfrm>
            <a:prstGeom prst="rect">
              <a:avLst/>
            </a:prstGeom>
            <a:noFill/>
          </p:spPr>
          <p:txBody>
            <a:bodyPr wrap="square" lIns="91440" tIns="45720" rIns="91440" bIns="45720" anchor="t">
              <a:spAutoFit/>
            </a:bodyPr>
            <a:lstStyle/>
            <a:p>
              <a:pPr marL="285750" indent="-285750">
                <a:buFont typeface="Arial"/>
                <a:buChar char="•"/>
              </a:pPr>
              <a:r>
                <a:rPr lang="en-US">
                  <a:latin typeface="Nunito Sans"/>
                </a:rPr>
                <a:t>Space to Promote Resources, Opportunities &amp; Programs</a:t>
              </a:r>
              <a:endParaRPr lang="en-US"/>
            </a:p>
            <a:p>
              <a:pPr marL="285750" indent="-285750">
                <a:buFont typeface="Arial"/>
                <a:buChar char="•"/>
              </a:pPr>
              <a:r>
                <a:rPr lang="en-US">
                  <a:latin typeface="Nunito Sans"/>
                </a:rPr>
                <a:t>Discounted Coalition Sponsored Training &amp; Event Fees</a:t>
              </a:r>
            </a:p>
            <a:p>
              <a:pPr marL="285750" indent="-285750">
                <a:buFont typeface="Arial"/>
                <a:buChar char="•"/>
              </a:pPr>
              <a:r>
                <a:rPr lang="en-US">
                  <a:latin typeface="Nunito Sans"/>
                </a:rPr>
                <a:t>Voting Privileges to Inform Coalition Priorities </a:t>
              </a:r>
              <a:endParaRPr lang="en-US">
                <a:latin typeface="Nunito Sans" panose="00000500000000000000" pitchFamily="2" charset="0"/>
              </a:endParaRPr>
            </a:p>
          </p:txBody>
        </p:sp>
      </p:grpSp>
      <p:grpSp>
        <p:nvGrpSpPr>
          <p:cNvPr id="8" name="Group 7">
            <a:extLst>
              <a:ext uri="{FF2B5EF4-FFF2-40B4-BE49-F238E27FC236}">
                <a16:creationId xmlns:a16="http://schemas.microsoft.com/office/drawing/2014/main" id="{A41B0669-015A-CD66-4B76-7554FA8D1646}"/>
              </a:ext>
            </a:extLst>
          </p:cNvPr>
          <p:cNvGrpSpPr/>
          <p:nvPr/>
        </p:nvGrpSpPr>
        <p:grpSpPr>
          <a:xfrm>
            <a:off x="390776" y="3093711"/>
            <a:ext cx="11611707" cy="1309632"/>
            <a:chOff x="5830283" y="3058543"/>
            <a:chExt cx="6139191" cy="1271779"/>
          </a:xfrm>
        </p:grpSpPr>
        <p:sp>
          <p:nvSpPr>
            <p:cNvPr id="4" name="TextBox 3">
              <a:extLst>
                <a:ext uri="{FF2B5EF4-FFF2-40B4-BE49-F238E27FC236}">
                  <a16:creationId xmlns:a16="http://schemas.microsoft.com/office/drawing/2014/main" id="{E8A86335-94CC-09F9-949D-AEE9CA2F8C75}"/>
                </a:ext>
              </a:extLst>
            </p:cNvPr>
            <p:cNvSpPr txBox="1"/>
            <p:nvPr/>
          </p:nvSpPr>
          <p:spPr>
            <a:xfrm>
              <a:off x="5830283" y="3058543"/>
              <a:ext cx="5304693" cy="430887"/>
            </a:xfrm>
            <a:prstGeom prst="rect">
              <a:avLst/>
            </a:prstGeom>
            <a:noFill/>
          </p:spPr>
          <p:txBody>
            <a:bodyPr wrap="square" lIns="91440" tIns="45720" rIns="91440" bIns="45720" anchor="t">
              <a:spAutoFit/>
            </a:bodyPr>
            <a:lstStyle/>
            <a:p>
              <a:r>
                <a:rPr lang="en-US" sz="2200" b="1">
                  <a:solidFill>
                    <a:srgbClr val="183665"/>
                  </a:solidFill>
                  <a:latin typeface="Nunito Sans"/>
                </a:rPr>
                <a:t>WHAT IT MEANS TO BE A MEMBER</a:t>
              </a:r>
            </a:p>
          </p:txBody>
        </p:sp>
        <p:sp>
          <p:nvSpPr>
            <p:cNvPr id="6" name="TextBox 5">
              <a:extLst>
                <a:ext uri="{FF2B5EF4-FFF2-40B4-BE49-F238E27FC236}">
                  <a16:creationId xmlns:a16="http://schemas.microsoft.com/office/drawing/2014/main" id="{3708A5E1-E6CA-A5EC-7F1A-85A45E8E5BAC}"/>
                </a:ext>
              </a:extLst>
            </p:cNvPr>
            <p:cNvSpPr txBox="1"/>
            <p:nvPr/>
          </p:nvSpPr>
          <p:spPr>
            <a:xfrm>
              <a:off x="5832442" y="3433680"/>
              <a:ext cx="6137032" cy="896642"/>
            </a:xfrm>
            <a:prstGeom prst="rect">
              <a:avLst/>
            </a:prstGeom>
            <a:noFill/>
          </p:spPr>
          <p:txBody>
            <a:bodyPr wrap="square" lIns="91440" tIns="45720" rIns="91440" bIns="45720" anchor="t">
              <a:spAutoFit/>
            </a:bodyPr>
            <a:lstStyle/>
            <a:p>
              <a:r>
                <a:rPr lang="en-US">
                  <a:latin typeface="Nunito Sans"/>
                </a:rPr>
                <a:t>CHFND members subscribe to emails, attend monthly meetings, participate in coalition-led events &amp; activities, share information &amp; resources within their organizations, and support the overall strategic vision of the coalition.</a:t>
              </a:r>
              <a:endParaRPr lang="en-US">
                <a:latin typeface="Nunito Sans" panose="00000500000000000000" pitchFamily="2" charset="0"/>
              </a:endParaRPr>
            </a:p>
          </p:txBody>
        </p:sp>
      </p:grpSp>
      <p:sp>
        <p:nvSpPr>
          <p:cNvPr id="13" name="TextBox 12">
            <a:extLst>
              <a:ext uri="{FF2B5EF4-FFF2-40B4-BE49-F238E27FC236}">
                <a16:creationId xmlns:a16="http://schemas.microsoft.com/office/drawing/2014/main" id="{5B7BFD5B-D2BD-EC10-E0C5-0AA642BE7631}"/>
              </a:ext>
            </a:extLst>
          </p:cNvPr>
          <p:cNvSpPr txBox="1"/>
          <p:nvPr/>
        </p:nvSpPr>
        <p:spPr>
          <a:xfrm>
            <a:off x="289352" y="6176321"/>
            <a:ext cx="11607623" cy="461665"/>
          </a:xfrm>
          <a:prstGeom prst="rect">
            <a:avLst/>
          </a:prstGeom>
          <a:noFill/>
        </p:spPr>
        <p:txBody>
          <a:bodyPr wrap="square" lIns="91440" tIns="45720" rIns="91440" bIns="45720" anchor="t">
            <a:spAutoFit/>
          </a:bodyPr>
          <a:lstStyle/>
          <a:p>
            <a:pPr algn="ctr"/>
            <a:r>
              <a:rPr lang="en-US" sz="2400">
                <a:latin typeface="Nunito Sans"/>
              </a:rPr>
              <a:t>CHFND meets virtually the </a:t>
            </a:r>
            <a:r>
              <a:rPr lang="en-US" sz="2400" b="1">
                <a:latin typeface="Nunito Sans"/>
              </a:rPr>
              <a:t>fourth Tuesday of each month from 1:00 – 2:15pm</a:t>
            </a:r>
            <a:r>
              <a:rPr lang="en-US" sz="2000">
                <a:latin typeface="Nunito Sans"/>
              </a:rPr>
              <a:t> </a:t>
            </a:r>
          </a:p>
        </p:txBody>
      </p:sp>
      <p:pic>
        <p:nvPicPr>
          <p:cNvPr id="7" name="Picture 6" descr="A hand holding a plant&#10;&#10;AI-generated content may be incorrect.">
            <a:extLst>
              <a:ext uri="{FF2B5EF4-FFF2-40B4-BE49-F238E27FC236}">
                <a16:creationId xmlns:a16="http://schemas.microsoft.com/office/drawing/2014/main" id="{3E5AE852-3B2A-C851-A957-C67AFBF683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8164" y="1595631"/>
            <a:ext cx="1805348" cy="1833074"/>
          </a:xfrm>
          <a:prstGeom prst="rect">
            <a:avLst/>
          </a:prstGeom>
          <a:ln>
            <a:noFill/>
          </a:ln>
        </p:spPr>
      </p:pic>
      <p:grpSp>
        <p:nvGrpSpPr>
          <p:cNvPr id="20" name="Group 19">
            <a:extLst>
              <a:ext uri="{FF2B5EF4-FFF2-40B4-BE49-F238E27FC236}">
                <a16:creationId xmlns:a16="http://schemas.microsoft.com/office/drawing/2014/main" id="{E7C81486-A481-0158-6739-6121E6919DB8}"/>
              </a:ext>
            </a:extLst>
          </p:cNvPr>
          <p:cNvGrpSpPr/>
          <p:nvPr/>
        </p:nvGrpSpPr>
        <p:grpSpPr>
          <a:xfrm>
            <a:off x="390776" y="1714411"/>
            <a:ext cx="5301144" cy="1202051"/>
            <a:chOff x="6604007" y="3015672"/>
            <a:chExt cx="5301144" cy="1202051"/>
          </a:xfrm>
        </p:grpSpPr>
        <p:sp>
          <p:nvSpPr>
            <p:cNvPr id="18" name="TextBox 17">
              <a:extLst>
                <a:ext uri="{FF2B5EF4-FFF2-40B4-BE49-F238E27FC236}">
                  <a16:creationId xmlns:a16="http://schemas.microsoft.com/office/drawing/2014/main" id="{B24994B3-5DF9-EBED-0941-DD45D1DFDECE}"/>
                </a:ext>
              </a:extLst>
            </p:cNvPr>
            <p:cNvSpPr txBox="1"/>
            <p:nvPr/>
          </p:nvSpPr>
          <p:spPr>
            <a:xfrm>
              <a:off x="6615730" y="3340560"/>
              <a:ext cx="5289421" cy="877163"/>
            </a:xfrm>
            <a:prstGeom prst="rect">
              <a:avLst/>
            </a:prstGeom>
            <a:noFill/>
          </p:spPr>
          <p:txBody>
            <a:bodyPr wrap="square" lIns="91440" tIns="45720" rIns="91440" bIns="45720" anchor="t">
              <a:spAutoFit/>
            </a:bodyPr>
            <a:lstStyle/>
            <a:p>
              <a:r>
                <a:rPr lang="en-US" sz="1700">
                  <a:solidFill>
                    <a:srgbClr val="131313"/>
                  </a:solidFill>
                  <a:latin typeface="Nunito Sans"/>
                </a:rPr>
                <a:t>A collaborative partnership working to expand food access, promote nutrition, and strengthen local solutions to end hunger in North Dakota. </a:t>
              </a:r>
            </a:p>
          </p:txBody>
        </p:sp>
        <p:sp>
          <p:nvSpPr>
            <p:cNvPr id="19" name="TextBox 18">
              <a:extLst>
                <a:ext uri="{FF2B5EF4-FFF2-40B4-BE49-F238E27FC236}">
                  <a16:creationId xmlns:a16="http://schemas.microsoft.com/office/drawing/2014/main" id="{F6D85E04-7855-7616-B757-2DBBE6702CBD}"/>
                </a:ext>
              </a:extLst>
            </p:cNvPr>
            <p:cNvSpPr txBox="1"/>
            <p:nvPr/>
          </p:nvSpPr>
          <p:spPr>
            <a:xfrm>
              <a:off x="6604007" y="3015672"/>
              <a:ext cx="3580304" cy="430887"/>
            </a:xfrm>
            <a:prstGeom prst="rect">
              <a:avLst/>
            </a:prstGeom>
            <a:noFill/>
          </p:spPr>
          <p:txBody>
            <a:bodyPr wrap="square" lIns="91440" tIns="45720" rIns="91440" bIns="45720" anchor="t">
              <a:spAutoFit/>
            </a:bodyPr>
            <a:lstStyle/>
            <a:p>
              <a:r>
                <a:rPr lang="en-US" sz="2200" b="1">
                  <a:solidFill>
                    <a:srgbClr val="183665"/>
                  </a:solidFill>
                  <a:latin typeface="Nunito Sans"/>
                </a:rPr>
                <a:t>VISION</a:t>
              </a:r>
            </a:p>
          </p:txBody>
        </p:sp>
      </p:grpSp>
      <p:sp>
        <p:nvSpPr>
          <p:cNvPr id="22" name="TextBox 21">
            <a:extLst>
              <a:ext uri="{FF2B5EF4-FFF2-40B4-BE49-F238E27FC236}">
                <a16:creationId xmlns:a16="http://schemas.microsoft.com/office/drawing/2014/main" id="{DD9BAF93-07E7-0999-0B6B-F886A88FCCD8}"/>
              </a:ext>
            </a:extLst>
          </p:cNvPr>
          <p:cNvSpPr txBox="1"/>
          <p:nvPr/>
        </p:nvSpPr>
        <p:spPr>
          <a:xfrm>
            <a:off x="6885361" y="4582545"/>
            <a:ext cx="5304693" cy="1492716"/>
          </a:xfrm>
          <a:prstGeom prst="rect">
            <a:avLst/>
          </a:prstGeom>
          <a:noFill/>
        </p:spPr>
        <p:txBody>
          <a:bodyPr wrap="square" lIns="91440" tIns="45720" rIns="91440" bIns="45720" anchor="t">
            <a:spAutoFit/>
          </a:bodyPr>
          <a:lstStyle/>
          <a:p>
            <a:pPr>
              <a:buNone/>
            </a:pPr>
            <a:r>
              <a:rPr lang="en-US" sz="2200" b="1">
                <a:solidFill>
                  <a:srgbClr val="183665"/>
                </a:solidFill>
                <a:latin typeface="Nunito Sans"/>
              </a:rPr>
              <a:t>CURRENT STRATEGIES</a:t>
            </a:r>
          </a:p>
          <a:p>
            <a:pPr marL="285750" indent="-285750">
              <a:buFont typeface="Arial" panose="020B0604020202020204" pitchFamily="34" charset="0"/>
              <a:buChar char="•"/>
            </a:pPr>
            <a:r>
              <a:rPr lang="en-US" sz="1700">
                <a:solidFill>
                  <a:srgbClr val="092340"/>
                </a:solidFill>
                <a:latin typeface="Nunito Sans"/>
              </a:rPr>
              <a:t>Expand and Strengthen Coalition Membership</a:t>
            </a:r>
          </a:p>
          <a:p>
            <a:pPr marL="285750" indent="-285750">
              <a:buFont typeface="Arial" panose="020B0604020202020204" pitchFamily="34" charset="0"/>
              <a:buChar char="•"/>
            </a:pPr>
            <a:r>
              <a:rPr lang="en-US" sz="1700">
                <a:solidFill>
                  <a:srgbClr val="092340"/>
                </a:solidFill>
                <a:latin typeface="Nunito Sans"/>
              </a:rPr>
              <a:t>Expand School Meal Repack Program</a:t>
            </a:r>
          </a:p>
          <a:p>
            <a:pPr marL="285750" indent="-285750">
              <a:buFont typeface="Arial" panose="020B0604020202020204" pitchFamily="34" charset="0"/>
              <a:buChar char="•"/>
            </a:pPr>
            <a:r>
              <a:rPr lang="en-US" sz="1700">
                <a:solidFill>
                  <a:srgbClr val="092340"/>
                </a:solidFill>
                <a:latin typeface="Nunito Sans"/>
              </a:rPr>
              <a:t>Inform and Educate</a:t>
            </a:r>
            <a:br>
              <a:rPr lang="en-US" b="0" i="0">
                <a:effectLst/>
                <a:latin typeface="Nunito Sans" panose="00000500000000000000" pitchFamily="2" charset="0"/>
              </a:rPr>
            </a:br>
            <a:endParaRPr lang="en-US" b="0">
              <a:solidFill>
                <a:srgbClr val="092340"/>
              </a:solidFill>
              <a:effectLst/>
              <a:latin typeface="Nunito Sans" panose="00000500000000000000" pitchFamily="2" charset="0"/>
            </a:endParaRPr>
          </a:p>
        </p:txBody>
      </p:sp>
    </p:spTree>
    <p:extLst>
      <p:ext uri="{BB962C8B-B14F-4D97-AF65-F5344CB8AC3E}">
        <p14:creationId xmlns:p14="http://schemas.microsoft.com/office/powerpoint/2010/main" val="806736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9EEEA-EDCD-69D2-16D6-B82C080093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806FD-85B9-C3C7-630C-C9D54864A701}"/>
              </a:ext>
            </a:extLst>
          </p:cNvPr>
          <p:cNvSpPr>
            <a:spLocks noGrp="1"/>
          </p:cNvSpPr>
          <p:nvPr>
            <p:ph type="title"/>
          </p:nvPr>
        </p:nvSpPr>
        <p:spPr/>
        <p:txBody>
          <a:bodyPr>
            <a:normAutofit/>
          </a:bodyPr>
          <a:lstStyle/>
          <a:p>
            <a:r>
              <a:rPr lang="en-US" sz="3200"/>
              <a:t>TRIBAL ELDER NOURISHMENT PROGRAM​</a:t>
            </a:r>
            <a:endParaRPr lang="en-US" sz="1600"/>
          </a:p>
        </p:txBody>
      </p:sp>
      <p:sp>
        <p:nvSpPr>
          <p:cNvPr id="4" name="TextBox 3">
            <a:extLst>
              <a:ext uri="{FF2B5EF4-FFF2-40B4-BE49-F238E27FC236}">
                <a16:creationId xmlns:a16="http://schemas.microsoft.com/office/drawing/2014/main" id="{21352283-C1AE-3953-DDDB-E46EEEDF50DB}"/>
              </a:ext>
            </a:extLst>
          </p:cNvPr>
          <p:cNvSpPr txBox="1"/>
          <p:nvPr/>
        </p:nvSpPr>
        <p:spPr>
          <a:xfrm>
            <a:off x="838200" y="2010689"/>
            <a:ext cx="4597400" cy="4154984"/>
          </a:xfrm>
          <a:prstGeom prst="rect">
            <a:avLst/>
          </a:prstGeom>
          <a:noFill/>
        </p:spPr>
        <p:txBody>
          <a:bodyPr wrap="square">
            <a:spAutoFit/>
          </a:bodyPr>
          <a:lstStyle/>
          <a:p>
            <a:r>
              <a:rPr lang="en-US" sz="2400" b="0" i="0" u="none" strike="noStrike" dirty="0">
                <a:solidFill>
                  <a:srgbClr val="0A233F"/>
                </a:solidFill>
                <a:effectLst/>
                <a:latin typeface="Aptos" panose="020B0004020202020204" pitchFamily="34" charset="0"/>
              </a:rPr>
              <a:t>The Tribal Elder Nourishment Program helps to improve nutrition security and food access of Tribal members, with the focus of elders aged 50 years and older. This program provides, to the registered participant, a monthly box of shelf-stable food. Other possible items provided include frozen protein, recipe book, and emergency kit.</a:t>
            </a:r>
            <a:endParaRPr lang="en-US" sz="2400" dirty="0">
              <a:solidFill>
                <a:srgbClr val="0A233F"/>
              </a:solidFill>
            </a:endParaRPr>
          </a:p>
        </p:txBody>
      </p:sp>
      <p:pic>
        <p:nvPicPr>
          <p:cNvPr id="8" name="Picture 7">
            <a:extLst>
              <a:ext uri="{FF2B5EF4-FFF2-40B4-BE49-F238E27FC236}">
                <a16:creationId xmlns:a16="http://schemas.microsoft.com/office/drawing/2014/main" id="{28DB2039-B705-BD81-1C0E-3A23D03E23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010689"/>
            <a:ext cx="4771739" cy="4154984"/>
          </a:xfrm>
          <a:prstGeom prst="rect">
            <a:avLst/>
          </a:prstGeom>
        </p:spPr>
      </p:pic>
    </p:spTree>
    <p:extLst>
      <p:ext uri="{BB962C8B-B14F-4D97-AF65-F5344CB8AC3E}">
        <p14:creationId xmlns:p14="http://schemas.microsoft.com/office/powerpoint/2010/main" val="3730173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3EA5-4D43-A579-244B-AE654B6AA89E}"/>
              </a:ext>
            </a:extLst>
          </p:cNvPr>
          <p:cNvSpPr>
            <a:spLocks noGrp="1"/>
          </p:cNvSpPr>
          <p:nvPr>
            <p:ph type="title"/>
          </p:nvPr>
        </p:nvSpPr>
        <p:spPr/>
        <p:txBody>
          <a:bodyPr/>
          <a:lstStyle/>
          <a:p>
            <a:r>
              <a:rPr lang="en-US">
                <a:solidFill>
                  <a:srgbClr val="0A233F"/>
                </a:solidFill>
              </a:rPr>
              <a:t>SOURCES OF PRODUCTS​</a:t>
            </a:r>
          </a:p>
        </p:txBody>
      </p:sp>
      <p:sp>
        <p:nvSpPr>
          <p:cNvPr id="3" name="Content Placeholder 2">
            <a:extLst>
              <a:ext uri="{FF2B5EF4-FFF2-40B4-BE49-F238E27FC236}">
                <a16:creationId xmlns:a16="http://schemas.microsoft.com/office/drawing/2014/main" id="{3DD0F396-CEE7-384F-04E5-56BE62890A53}"/>
              </a:ext>
            </a:extLst>
          </p:cNvPr>
          <p:cNvSpPr>
            <a:spLocks noGrp="1"/>
          </p:cNvSpPr>
          <p:nvPr>
            <p:ph idx="1"/>
          </p:nvPr>
        </p:nvSpPr>
        <p:spPr>
          <a:xfrm>
            <a:off x="838200" y="1690688"/>
            <a:ext cx="8703733" cy="4351338"/>
          </a:xfrm>
        </p:spPr>
        <p:txBody>
          <a:bodyPr/>
          <a:lstStyle/>
          <a:p>
            <a:pPr fontAlgn="base"/>
            <a:r>
              <a:rPr lang="en-US" b="1">
                <a:solidFill>
                  <a:srgbClr val="0A233F"/>
                </a:solidFill>
              </a:rPr>
              <a:t>Donated:</a:t>
            </a:r>
            <a:r>
              <a:rPr lang="en-US">
                <a:solidFill>
                  <a:srgbClr val="0A233F"/>
                </a:solidFill>
              </a:rPr>
              <a:t>​</a:t>
            </a:r>
            <a:br>
              <a:rPr lang="en-US">
                <a:solidFill>
                  <a:srgbClr val="0A233F"/>
                </a:solidFill>
              </a:rPr>
            </a:br>
            <a:r>
              <a:rPr lang="en-US">
                <a:solidFill>
                  <a:srgbClr val="0A233F"/>
                </a:solidFill>
              </a:rPr>
              <a:t>Food contributed by growers, manufacturers, retailers, and individual donors or groups.​</a:t>
            </a:r>
          </a:p>
          <a:p>
            <a:pPr fontAlgn="base"/>
            <a:r>
              <a:rPr lang="en-US" b="1">
                <a:solidFill>
                  <a:srgbClr val="0A233F"/>
                </a:solidFill>
              </a:rPr>
              <a:t>Programs (TEFAP):</a:t>
            </a:r>
            <a:r>
              <a:rPr lang="en-US">
                <a:solidFill>
                  <a:srgbClr val="0A233F"/>
                </a:solidFill>
              </a:rPr>
              <a:t>​</a:t>
            </a:r>
            <a:br>
              <a:rPr lang="en-US">
                <a:solidFill>
                  <a:srgbClr val="0A233F"/>
                </a:solidFill>
              </a:rPr>
            </a:br>
            <a:r>
              <a:rPr lang="en-US">
                <a:solidFill>
                  <a:srgbClr val="0A233F"/>
                </a:solidFill>
              </a:rPr>
              <a:t>Federally provided food that is supplied to pantries at no cost.​</a:t>
            </a:r>
          </a:p>
          <a:p>
            <a:pPr fontAlgn="base"/>
            <a:r>
              <a:rPr lang="en-US" b="1">
                <a:solidFill>
                  <a:srgbClr val="0A233F"/>
                </a:solidFill>
              </a:rPr>
              <a:t>Purchased:</a:t>
            </a:r>
            <a:r>
              <a:rPr lang="en-US">
                <a:solidFill>
                  <a:srgbClr val="0A233F"/>
                </a:solidFill>
              </a:rPr>
              <a:t>​</a:t>
            </a:r>
            <a:br>
              <a:rPr lang="en-US">
                <a:solidFill>
                  <a:srgbClr val="0A233F"/>
                </a:solidFill>
              </a:rPr>
            </a:br>
            <a:r>
              <a:rPr lang="en-US">
                <a:solidFill>
                  <a:srgbClr val="0A233F"/>
                </a:solidFill>
              </a:rPr>
              <a:t>Food bought by the food bank and offered to pantries at a lower cost than retail. (Service and delivery fees apply.)</a:t>
            </a:r>
          </a:p>
        </p:txBody>
      </p:sp>
    </p:spTree>
    <p:extLst>
      <p:ext uri="{BB962C8B-B14F-4D97-AF65-F5344CB8AC3E}">
        <p14:creationId xmlns:p14="http://schemas.microsoft.com/office/powerpoint/2010/main" val="377440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3246D4-E7D2-F98E-7D73-0EB68F7CF39F}"/>
              </a:ext>
            </a:extLst>
          </p:cNvPr>
          <p:cNvSpPr txBox="1"/>
          <p:nvPr/>
        </p:nvSpPr>
        <p:spPr>
          <a:xfrm>
            <a:off x="846665" y="865201"/>
            <a:ext cx="6756402" cy="2308324"/>
          </a:xfrm>
          <a:prstGeom prst="rect">
            <a:avLst/>
          </a:prstGeom>
          <a:noFill/>
        </p:spPr>
        <p:txBody>
          <a:bodyPr wrap="square">
            <a:spAutoFit/>
          </a:bodyPr>
          <a:lstStyle/>
          <a:p>
            <a:r>
              <a:rPr lang="en-US" sz="4800" b="1" i="0" u="none" strike="noStrike">
                <a:solidFill>
                  <a:schemeClr val="bg1"/>
                </a:solidFill>
                <a:effectLst/>
                <a:latin typeface="+mj-lt"/>
              </a:rPr>
              <a:t>PARTNER AGENCY RESOURCE CENTER</a:t>
            </a:r>
          </a:p>
          <a:p>
            <a:r>
              <a:rPr lang="en-US" sz="4800" b="1" i="0" u="none" strike="noStrike">
                <a:solidFill>
                  <a:schemeClr val="bg1"/>
                </a:solidFill>
                <a:effectLst/>
                <a:latin typeface="+mj-lt"/>
              </a:rPr>
              <a:t>(PARC)</a:t>
            </a:r>
            <a:r>
              <a:rPr lang="en-US" sz="4800" b="1" i="0">
                <a:solidFill>
                  <a:schemeClr val="bg1"/>
                </a:solidFill>
                <a:effectLst/>
                <a:latin typeface="+mj-lt"/>
              </a:rPr>
              <a:t>​</a:t>
            </a:r>
            <a:endParaRPr lang="en-US" sz="4800" b="1">
              <a:solidFill>
                <a:schemeClr val="bg1"/>
              </a:solidFill>
              <a:latin typeface="+mj-lt"/>
            </a:endParaRPr>
          </a:p>
        </p:txBody>
      </p:sp>
      <p:sp>
        <p:nvSpPr>
          <p:cNvPr id="4" name="TextBox 3">
            <a:extLst>
              <a:ext uri="{FF2B5EF4-FFF2-40B4-BE49-F238E27FC236}">
                <a16:creationId xmlns:a16="http://schemas.microsoft.com/office/drawing/2014/main" id="{863C3C01-9E7A-7823-F4C4-B63A9E57AA3E}"/>
              </a:ext>
            </a:extLst>
          </p:cNvPr>
          <p:cNvSpPr txBox="1"/>
          <p:nvPr/>
        </p:nvSpPr>
        <p:spPr>
          <a:xfrm>
            <a:off x="728133" y="3539067"/>
            <a:ext cx="5477934" cy="2031325"/>
          </a:xfrm>
          <a:prstGeom prst="rect">
            <a:avLst/>
          </a:prstGeom>
          <a:noFill/>
        </p:spPr>
        <p:txBody>
          <a:bodyPr wrap="square" rtlCol="0">
            <a:spAutoFit/>
          </a:bodyPr>
          <a:lstStyle/>
          <a:p>
            <a:pPr fontAlgn="base"/>
            <a:r>
              <a:rPr lang="en-US" u="sng">
                <a:solidFill>
                  <a:srgbClr val="FF0000"/>
                </a:solidFill>
                <a:hlinkClick r:id="rId2">
                  <a:extLst>
                    <a:ext uri="{A12FA001-AC4F-418D-AE19-62706E023703}">
                      <ahyp:hlinkClr xmlns:ahyp="http://schemas.microsoft.com/office/drawing/2018/hyperlinkcolor" val="tx"/>
                    </a:ext>
                  </a:extLst>
                </a:hlinkClick>
              </a:rPr>
              <a:t>https://greatplainsfoodbank.org/about-us/our-partners/partner-agency-resource-center/</a:t>
            </a:r>
            <a:r>
              <a:rPr lang="en-US">
                <a:solidFill>
                  <a:srgbClr val="FF0000"/>
                </a:solidFill>
              </a:rPr>
              <a:t>​</a:t>
            </a:r>
          </a:p>
          <a:p>
            <a:pPr fontAlgn="base"/>
            <a:r>
              <a:rPr lang="en-US"/>
              <a:t>​</a:t>
            </a:r>
          </a:p>
          <a:p>
            <a:pPr marL="285750" indent="-285750" fontAlgn="base">
              <a:buFont typeface="Arial" panose="020B0604020202020204" pitchFamily="34" charset="0"/>
              <a:buChar char="•"/>
            </a:pPr>
            <a:r>
              <a:rPr lang="en-US">
                <a:solidFill>
                  <a:schemeClr val="bg1"/>
                </a:solidFill>
              </a:rPr>
              <a:t>Where to find announcements​</a:t>
            </a:r>
          </a:p>
          <a:p>
            <a:pPr marL="285750" indent="-285750" fontAlgn="base">
              <a:buFont typeface="Arial" panose="020B0604020202020204" pitchFamily="34" charset="0"/>
              <a:buChar char="•"/>
            </a:pPr>
            <a:r>
              <a:rPr lang="en-US">
                <a:solidFill>
                  <a:schemeClr val="bg1"/>
                </a:solidFill>
              </a:rPr>
              <a:t>How to navigate the PARC​</a:t>
            </a:r>
          </a:p>
          <a:p>
            <a:pPr marL="285750" indent="-285750" fontAlgn="base">
              <a:buFont typeface="Arial" panose="020B0604020202020204" pitchFamily="34" charset="0"/>
              <a:buChar char="•"/>
            </a:pPr>
            <a:r>
              <a:rPr lang="en-US">
                <a:solidFill>
                  <a:schemeClr val="bg1"/>
                </a:solidFill>
              </a:rPr>
              <a:t>Documents provided and where to find them​</a:t>
            </a:r>
          </a:p>
          <a:p>
            <a:pPr marL="285750" indent="-285750" fontAlgn="base">
              <a:buFont typeface="Arial" panose="020B0604020202020204" pitchFamily="34" charset="0"/>
              <a:buChar char="•"/>
            </a:pPr>
            <a:r>
              <a:rPr lang="en-US">
                <a:solidFill>
                  <a:schemeClr val="bg1"/>
                </a:solidFill>
              </a:rPr>
              <a:t>PWW Login in shortcut</a:t>
            </a:r>
          </a:p>
        </p:txBody>
      </p:sp>
    </p:spTree>
    <p:extLst>
      <p:ext uri="{BB962C8B-B14F-4D97-AF65-F5344CB8AC3E}">
        <p14:creationId xmlns:p14="http://schemas.microsoft.com/office/powerpoint/2010/main" val="194399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171A-7663-CB7D-0C99-5F4B24D8872D}"/>
              </a:ext>
            </a:extLst>
          </p:cNvPr>
          <p:cNvSpPr>
            <a:spLocks noGrp="1"/>
          </p:cNvSpPr>
          <p:nvPr>
            <p:ph type="title"/>
          </p:nvPr>
        </p:nvSpPr>
        <p:spPr/>
        <p:txBody>
          <a:bodyPr/>
          <a:lstStyle/>
          <a:p>
            <a:r>
              <a:rPr lang="en-US">
                <a:solidFill>
                  <a:srgbClr val="0A233F"/>
                </a:solidFill>
              </a:rPr>
              <a:t>PWW OVERVIEW</a:t>
            </a:r>
          </a:p>
        </p:txBody>
      </p:sp>
      <p:sp>
        <p:nvSpPr>
          <p:cNvPr id="3" name="Content Placeholder 2">
            <a:extLst>
              <a:ext uri="{FF2B5EF4-FFF2-40B4-BE49-F238E27FC236}">
                <a16:creationId xmlns:a16="http://schemas.microsoft.com/office/drawing/2014/main" id="{3A64AA28-595F-BC4E-2C28-A4E8A1C4F4DB}"/>
              </a:ext>
            </a:extLst>
          </p:cNvPr>
          <p:cNvSpPr>
            <a:spLocks noGrp="1"/>
          </p:cNvSpPr>
          <p:nvPr>
            <p:ph idx="1"/>
          </p:nvPr>
        </p:nvSpPr>
        <p:spPr/>
        <p:txBody>
          <a:bodyPr/>
          <a:lstStyle/>
          <a:p>
            <a:pPr fontAlgn="base"/>
            <a:r>
              <a:rPr lang="en-US">
                <a:solidFill>
                  <a:srgbClr val="0A233F"/>
                </a:solidFill>
              </a:rPr>
              <a:t>How to Order​</a:t>
            </a:r>
          </a:p>
          <a:p>
            <a:pPr fontAlgn="base"/>
            <a:r>
              <a:rPr lang="en-US">
                <a:solidFill>
                  <a:srgbClr val="0A233F"/>
                </a:solidFill>
              </a:rPr>
              <a:t>Order History​</a:t>
            </a:r>
          </a:p>
          <a:p>
            <a:pPr fontAlgn="base"/>
            <a:r>
              <a:rPr lang="en-US">
                <a:solidFill>
                  <a:srgbClr val="0A233F"/>
                </a:solidFill>
              </a:rPr>
              <a:t>Statistics</a:t>
            </a:r>
          </a:p>
          <a:p>
            <a:pPr marL="0" indent="0">
              <a:buNone/>
            </a:pPr>
            <a:endParaRPr lang="en-US"/>
          </a:p>
        </p:txBody>
      </p:sp>
      <p:pic>
        <p:nvPicPr>
          <p:cNvPr id="1026" name="Picture 2">
            <a:extLst>
              <a:ext uri="{FF2B5EF4-FFF2-40B4-BE49-F238E27FC236}">
                <a16:creationId xmlns:a16="http://schemas.microsoft.com/office/drawing/2014/main" id="{53C344E5-1559-9898-F7BE-76FF420E0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280" y="1474788"/>
            <a:ext cx="7495736"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80ABE9-0DFB-5A43-B54B-966C4C2AE783}"/>
              </a:ext>
            </a:extLst>
          </p:cNvPr>
          <p:cNvSpPr txBox="1">
            <a:spLocks/>
          </p:cNvSpPr>
          <p:nvPr/>
        </p:nvSpPr>
        <p:spPr>
          <a:xfrm>
            <a:off x="9378950" y="5740162"/>
            <a:ext cx="1974850" cy="369332"/>
          </a:xfrm>
          <a:prstGeom prst="rect">
            <a:avLst/>
          </a:prstGeom>
          <a:noFill/>
        </p:spPr>
        <p:txBody>
          <a:bodyPr wrap="square" rtlCol="0">
            <a:spAutoFit/>
          </a:bodyPr>
          <a:lstStyle/>
          <a:p>
            <a:pPr algn="r"/>
            <a:r>
              <a:rPr lang="en-US">
                <a:hlinkClick r:id="rId3"/>
              </a:rPr>
              <a:t>Link to PWW</a:t>
            </a:r>
            <a:endParaRPr lang="en-US"/>
          </a:p>
        </p:txBody>
      </p:sp>
    </p:spTree>
    <p:extLst>
      <p:ext uri="{BB962C8B-B14F-4D97-AF65-F5344CB8AC3E}">
        <p14:creationId xmlns:p14="http://schemas.microsoft.com/office/powerpoint/2010/main" val="1705482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C05C-A342-2AC7-9A19-40733400B705}"/>
              </a:ext>
            </a:extLst>
          </p:cNvPr>
          <p:cNvSpPr>
            <a:spLocks noGrp="1"/>
          </p:cNvSpPr>
          <p:nvPr>
            <p:ph type="title"/>
          </p:nvPr>
        </p:nvSpPr>
        <p:spPr/>
        <p:txBody>
          <a:bodyPr/>
          <a:lstStyle/>
          <a:p>
            <a:r>
              <a:rPr lang="en-US"/>
              <a:t>SERVING THE PUBLIC</a:t>
            </a:r>
          </a:p>
        </p:txBody>
      </p:sp>
      <p:sp>
        <p:nvSpPr>
          <p:cNvPr id="3" name="TextBox 2">
            <a:extLst>
              <a:ext uri="{FF2B5EF4-FFF2-40B4-BE49-F238E27FC236}">
                <a16:creationId xmlns:a16="http://schemas.microsoft.com/office/drawing/2014/main" id="{D48A515A-651C-D3C2-0596-C9033C5498BE}"/>
              </a:ext>
            </a:extLst>
          </p:cNvPr>
          <p:cNvSpPr txBox="1"/>
          <p:nvPr/>
        </p:nvSpPr>
        <p:spPr>
          <a:xfrm>
            <a:off x="838200" y="2641600"/>
            <a:ext cx="10303933" cy="2308324"/>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solidFill>
                  <a:srgbClr val="0A233F"/>
                </a:solidFill>
              </a:rPr>
              <a:t>Equity, Diversity, and Inclusion​</a:t>
            </a:r>
          </a:p>
          <a:p>
            <a:pPr marL="285750" indent="-285750" fontAlgn="base">
              <a:buFont typeface="Arial" panose="020B0604020202020204" pitchFamily="34" charset="0"/>
              <a:buChar char="•"/>
            </a:pPr>
            <a:r>
              <a:rPr lang="en-US" sz="2400">
                <a:solidFill>
                  <a:srgbClr val="0A233F"/>
                </a:solidFill>
              </a:rPr>
              <a:t>Client Eligibility/ Intake​</a:t>
            </a:r>
          </a:p>
          <a:p>
            <a:pPr marL="285750" indent="-285750" fontAlgn="base">
              <a:buFont typeface="Arial" panose="020B0604020202020204" pitchFamily="34" charset="0"/>
              <a:buChar char="•"/>
            </a:pPr>
            <a:r>
              <a:rPr lang="en-US" sz="2400">
                <a:solidFill>
                  <a:srgbClr val="0A233F"/>
                </a:solidFill>
              </a:rPr>
              <a:t>Residency​</a:t>
            </a:r>
          </a:p>
          <a:p>
            <a:pPr marL="285750" indent="-285750" fontAlgn="base">
              <a:buFont typeface="Arial" panose="020B0604020202020204" pitchFamily="34" charset="0"/>
              <a:buChar char="•"/>
            </a:pPr>
            <a:r>
              <a:rPr lang="en-US" sz="2400">
                <a:solidFill>
                  <a:srgbClr val="0A233F"/>
                </a:solidFill>
              </a:rPr>
              <a:t>Discrimination ​</a:t>
            </a:r>
          </a:p>
          <a:p>
            <a:pPr marL="285750" indent="-285750" fontAlgn="base">
              <a:buFont typeface="Arial" panose="020B0604020202020204" pitchFamily="34" charset="0"/>
              <a:buChar char="•"/>
            </a:pPr>
            <a:r>
              <a:rPr lang="en-US" sz="2400">
                <a:solidFill>
                  <a:srgbClr val="0A233F"/>
                </a:solidFill>
              </a:rPr>
              <a:t>External and Internal Bias’s​</a:t>
            </a:r>
          </a:p>
          <a:p>
            <a:pPr marL="285750" indent="-285750" fontAlgn="base">
              <a:buFont typeface="Arial" panose="020B0604020202020204" pitchFamily="34" charset="0"/>
              <a:buChar char="•"/>
            </a:pPr>
            <a:r>
              <a:rPr lang="en-US" sz="2400">
                <a:solidFill>
                  <a:srgbClr val="0A233F"/>
                </a:solidFill>
              </a:rPr>
              <a:t>Religious Proselytizing (Next Slide)</a:t>
            </a:r>
          </a:p>
        </p:txBody>
      </p:sp>
      <p:pic>
        <p:nvPicPr>
          <p:cNvPr id="5" name="Picture 4">
            <a:extLst>
              <a:ext uri="{FF2B5EF4-FFF2-40B4-BE49-F238E27FC236}">
                <a16:creationId xmlns:a16="http://schemas.microsoft.com/office/drawing/2014/main" id="{A5337B6C-FEF4-9A94-DB35-1B4CAA377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333" y="1894995"/>
            <a:ext cx="5060083" cy="3801533"/>
          </a:xfrm>
          <a:prstGeom prst="rect">
            <a:avLst/>
          </a:prstGeom>
        </p:spPr>
      </p:pic>
      <p:sp>
        <p:nvSpPr>
          <p:cNvPr id="4" name="TextBox 3">
            <a:extLst>
              <a:ext uri="{FF2B5EF4-FFF2-40B4-BE49-F238E27FC236}">
                <a16:creationId xmlns:a16="http://schemas.microsoft.com/office/drawing/2014/main" id="{7637AF2B-2D44-AC74-100A-4E2734CADAD7}"/>
              </a:ext>
            </a:extLst>
          </p:cNvPr>
          <p:cNvSpPr txBox="1"/>
          <p:nvPr/>
        </p:nvSpPr>
        <p:spPr>
          <a:xfrm>
            <a:off x="990600" y="5619750"/>
            <a:ext cx="3613150" cy="369332"/>
          </a:xfrm>
          <a:prstGeom prst="rect">
            <a:avLst/>
          </a:prstGeom>
          <a:noFill/>
        </p:spPr>
        <p:txBody>
          <a:bodyPr wrap="square" rtlCol="0">
            <a:spAutoFit/>
          </a:bodyPr>
          <a:lstStyle/>
          <a:p>
            <a:r>
              <a:rPr lang="en-US">
                <a:hlinkClick r:id="rId3"/>
              </a:rPr>
              <a:t>Neighbor Rights</a:t>
            </a:r>
            <a:endParaRPr lang="en-US"/>
          </a:p>
        </p:txBody>
      </p:sp>
      <p:sp>
        <p:nvSpPr>
          <p:cNvPr id="6" name="TextBox 5">
            <a:extLst>
              <a:ext uri="{FF2B5EF4-FFF2-40B4-BE49-F238E27FC236}">
                <a16:creationId xmlns:a16="http://schemas.microsoft.com/office/drawing/2014/main" id="{5DDADF8A-D24D-49C4-DAD6-5D2A81F4D3B0}"/>
              </a:ext>
            </a:extLst>
          </p:cNvPr>
          <p:cNvSpPr txBox="1"/>
          <p:nvPr/>
        </p:nvSpPr>
        <p:spPr>
          <a:xfrm>
            <a:off x="990600" y="5956816"/>
            <a:ext cx="3613150" cy="369332"/>
          </a:xfrm>
          <a:prstGeom prst="rect">
            <a:avLst/>
          </a:prstGeom>
          <a:noFill/>
        </p:spPr>
        <p:txBody>
          <a:bodyPr wrap="square" rtlCol="0">
            <a:spAutoFit/>
          </a:bodyPr>
          <a:lstStyle/>
          <a:p>
            <a:r>
              <a:rPr lang="en-US">
                <a:hlinkClick r:id="rId4"/>
              </a:rPr>
              <a:t>Partner Agency Rights</a:t>
            </a:r>
            <a:endParaRPr lang="en-US"/>
          </a:p>
        </p:txBody>
      </p:sp>
    </p:spTree>
    <p:extLst>
      <p:ext uri="{BB962C8B-B14F-4D97-AF65-F5344CB8AC3E}">
        <p14:creationId xmlns:p14="http://schemas.microsoft.com/office/powerpoint/2010/main" val="2608581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AEEE1-EA58-8765-1800-D33EE85F35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00B0B-F35F-516A-98AF-E67112BB7C0A}"/>
              </a:ext>
            </a:extLst>
          </p:cNvPr>
          <p:cNvSpPr>
            <a:spLocks noGrp="1"/>
          </p:cNvSpPr>
          <p:nvPr>
            <p:ph type="title"/>
          </p:nvPr>
        </p:nvSpPr>
        <p:spPr/>
        <p:txBody>
          <a:bodyPr/>
          <a:lstStyle/>
          <a:p>
            <a:r>
              <a:rPr lang="en-US">
                <a:solidFill>
                  <a:srgbClr val="0A233F"/>
                </a:solidFill>
              </a:rPr>
              <a:t>RELIGIOUS PROSELYTIZING​</a:t>
            </a:r>
          </a:p>
        </p:txBody>
      </p:sp>
      <p:sp>
        <p:nvSpPr>
          <p:cNvPr id="3" name="TextBox 2">
            <a:extLst>
              <a:ext uri="{FF2B5EF4-FFF2-40B4-BE49-F238E27FC236}">
                <a16:creationId xmlns:a16="http://schemas.microsoft.com/office/drawing/2014/main" id="{397B60F7-F479-531C-D4A0-F4CA8D6EC019}"/>
              </a:ext>
            </a:extLst>
          </p:cNvPr>
          <p:cNvSpPr txBox="1"/>
          <p:nvPr/>
        </p:nvSpPr>
        <p:spPr>
          <a:xfrm>
            <a:off x="889000" y="1467584"/>
            <a:ext cx="10414000" cy="1631216"/>
          </a:xfrm>
          <a:prstGeom prst="rect">
            <a:avLst/>
          </a:prstGeom>
          <a:noFill/>
        </p:spPr>
        <p:txBody>
          <a:bodyPr wrap="square" rtlCol="0">
            <a:spAutoFit/>
          </a:bodyPr>
          <a:lstStyle/>
          <a:p>
            <a:r>
              <a:rPr lang="en-US" sz="2000">
                <a:solidFill>
                  <a:srgbClr val="0A233F"/>
                </a:solidFill>
              </a:rPr>
              <a:t>We recognize that many agency partners are located in and/or sponsored by a church or religious organization; however, agency partners cannot participate in religious proselytizing. This includes discriminating against neighbors based on faith or beliefs, requiring, or requesting neighbors attend a service or other faith-based activity, or asking questions pertaining to religious affiliations verbally or on an intake form.</a:t>
            </a:r>
          </a:p>
        </p:txBody>
      </p:sp>
      <p:graphicFrame>
        <p:nvGraphicFramePr>
          <p:cNvPr id="4" name="Table 3">
            <a:extLst>
              <a:ext uri="{FF2B5EF4-FFF2-40B4-BE49-F238E27FC236}">
                <a16:creationId xmlns:a16="http://schemas.microsoft.com/office/drawing/2014/main" id="{1DD5D0FF-52BA-04AF-73F1-8ACE22270DED}"/>
              </a:ext>
            </a:extLst>
          </p:cNvPr>
          <p:cNvGraphicFramePr>
            <a:graphicFrameLocks noGrp="1"/>
          </p:cNvGraphicFramePr>
          <p:nvPr>
            <p:extLst>
              <p:ext uri="{D42A27DB-BD31-4B8C-83A1-F6EECF244321}">
                <p14:modId xmlns:p14="http://schemas.microsoft.com/office/powerpoint/2010/main" val="4150567360"/>
              </p:ext>
            </p:extLst>
          </p:nvPr>
        </p:nvGraphicFramePr>
        <p:xfrm>
          <a:off x="990601" y="3238500"/>
          <a:ext cx="10363199" cy="2917825"/>
        </p:xfrm>
        <a:graphic>
          <a:graphicData uri="http://schemas.openxmlformats.org/drawingml/2006/table">
            <a:tbl>
              <a:tblPr/>
              <a:tblGrid>
                <a:gridCol w="4632744">
                  <a:extLst>
                    <a:ext uri="{9D8B030D-6E8A-4147-A177-3AD203B41FA5}">
                      <a16:colId xmlns:a16="http://schemas.microsoft.com/office/drawing/2014/main" val="478067568"/>
                    </a:ext>
                  </a:extLst>
                </a:gridCol>
                <a:gridCol w="911661">
                  <a:extLst>
                    <a:ext uri="{9D8B030D-6E8A-4147-A177-3AD203B41FA5}">
                      <a16:colId xmlns:a16="http://schemas.microsoft.com/office/drawing/2014/main" val="300924747"/>
                    </a:ext>
                  </a:extLst>
                </a:gridCol>
                <a:gridCol w="4818794">
                  <a:extLst>
                    <a:ext uri="{9D8B030D-6E8A-4147-A177-3AD203B41FA5}">
                      <a16:colId xmlns:a16="http://schemas.microsoft.com/office/drawing/2014/main" val="3179388127"/>
                    </a:ext>
                  </a:extLst>
                </a:gridCol>
              </a:tblGrid>
              <a:tr h="292186">
                <a:tc>
                  <a:txBody>
                    <a:bodyPr/>
                    <a:lstStyle/>
                    <a:p>
                      <a:pPr algn="ctr" rtl="0" fontAlgn="base">
                        <a:lnSpc>
                          <a:spcPts val="2307"/>
                        </a:lnSpc>
                        <a:buNone/>
                      </a:pPr>
                      <a:r>
                        <a:rPr lang="en-US" sz="1100" b="1" i="0">
                          <a:solidFill>
                            <a:srgbClr val="0A233F"/>
                          </a:solidFill>
                          <a:effectLst/>
                          <a:latin typeface="Nunito Sans" panose="00000500000000000000" pitchFamily="2" charset="0"/>
                        </a:rPr>
                        <a:t>ALLOWABLE</a:t>
                      </a:r>
                      <a:r>
                        <a:rPr lang="en-US" sz="1100" b="0" i="0">
                          <a:solidFill>
                            <a:srgbClr val="0A233F"/>
                          </a:solidFill>
                          <a:effectLst/>
                          <a:latin typeface="Nunito Sans" panose="00000500000000000000" pitchFamily="2" charset="0"/>
                        </a:rPr>
                        <a:t>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ctr" rtl="0" fontAlgn="base">
                        <a:lnSpc>
                          <a:spcPts val="2307"/>
                        </a:lnSpc>
                        <a:buNone/>
                      </a:pPr>
                      <a:r>
                        <a:rPr lang="en-US" sz="1100" b="1" i="0">
                          <a:solidFill>
                            <a:srgbClr val="0A233F"/>
                          </a:solidFill>
                          <a:effectLst/>
                          <a:latin typeface="Nunito Sans" panose="00000500000000000000" pitchFamily="2" charset="0"/>
                        </a:rPr>
                        <a:t> </a:t>
                      </a:r>
                      <a:r>
                        <a:rPr lang="en-US" sz="1100" b="0" i="0">
                          <a:solidFill>
                            <a:srgbClr val="0A233F"/>
                          </a:solidFill>
                          <a:effectLst/>
                          <a:latin typeface="Nunito Sans" panose="00000500000000000000" pitchFamily="2" charset="0"/>
                        </a:rPr>
                        <a:t>​</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ctr" rtl="0" fontAlgn="base">
                        <a:lnSpc>
                          <a:spcPts val="2307"/>
                        </a:lnSpc>
                        <a:buNone/>
                      </a:pPr>
                      <a:r>
                        <a:rPr lang="en-US" sz="1100" b="1" i="0">
                          <a:solidFill>
                            <a:srgbClr val="0A233F"/>
                          </a:solidFill>
                          <a:effectLst/>
                          <a:latin typeface="Nunito Sans" panose="00000500000000000000" pitchFamily="2" charset="0"/>
                        </a:rPr>
                        <a:t>UNALLOWABLE</a:t>
                      </a:r>
                      <a:r>
                        <a:rPr lang="en-US" sz="1100" b="0" i="0">
                          <a:solidFill>
                            <a:srgbClr val="0A233F"/>
                          </a:solidFill>
                          <a:effectLst/>
                          <a:latin typeface="Nunito Sans" panose="00000500000000000000" pitchFamily="2" charset="0"/>
                        </a:rPr>
                        <a:t>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42138399"/>
                  </a:ext>
                </a:extLst>
              </a:tr>
              <a:tr h="479079">
                <a:tc>
                  <a:txBody>
                    <a:bodyPr/>
                    <a:lstStyle/>
                    <a:p>
                      <a:pPr algn="l" rtl="0" fontAlgn="base">
                        <a:lnSpc>
                          <a:spcPts val="2006"/>
                        </a:lnSpc>
                        <a:buNone/>
                      </a:pPr>
                      <a:r>
                        <a:rPr lang="en-US" sz="1100" b="0" i="0">
                          <a:solidFill>
                            <a:srgbClr val="0A233F"/>
                          </a:solidFill>
                          <a:effectLst/>
                          <a:latin typeface="Nunito Sans" panose="00000500000000000000" pitchFamily="2" charset="0"/>
                        </a:rPr>
                        <a:t>Religious artifacts and paintings hung on the walls that are regular fixtures in the room.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Requiring neighbors to take religious items/materials and/or inserting them in the bags/boxes when distributing food.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447681909"/>
                  </a:ext>
                </a:extLst>
              </a:tr>
              <a:tr h="479079">
                <a:tc>
                  <a:txBody>
                    <a:bodyPr/>
                    <a:lstStyle/>
                    <a:p>
                      <a:pPr algn="l" rtl="0" fontAlgn="base">
                        <a:lnSpc>
                          <a:spcPts val="2006"/>
                        </a:lnSpc>
                        <a:buNone/>
                      </a:pPr>
                      <a:r>
                        <a:rPr lang="en-US" sz="1100" b="0" i="0">
                          <a:solidFill>
                            <a:srgbClr val="0A233F"/>
                          </a:solidFill>
                          <a:effectLst/>
                          <a:latin typeface="Nunito Sans" panose="00000500000000000000" pitchFamily="2" charset="0"/>
                        </a:rPr>
                        <a:t>Provide pamphlets for faith-based activities as part of a larger display of resources.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Inserting faith-based pamphlets into bags/boxes when distributing food.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18420098"/>
                  </a:ext>
                </a:extLst>
              </a:tr>
              <a:tr h="479079">
                <a:tc>
                  <a:txBody>
                    <a:bodyPr/>
                    <a:lstStyle/>
                    <a:p>
                      <a:pPr algn="l" rtl="0" fontAlgn="base">
                        <a:lnSpc>
                          <a:spcPts val="2006"/>
                        </a:lnSpc>
                        <a:buNone/>
                      </a:pPr>
                      <a:r>
                        <a:rPr lang="en-US" sz="1100" b="0" i="0">
                          <a:solidFill>
                            <a:srgbClr val="0A233F"/>
                          </a:solidFill>
                          <a:effectLst/>
                          <a:latin typeface="Nunito Sans" panose="00000500000000000000" pitchFamily="2" charset="0"/>
                        </a:rPr>
                        <a:t>Having a pastor or religious official help with the food distribution.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Require or encourage neighbors to have a religious conversation with a pastor or religious official.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611096213"/>
                  </a:ext>
                </a:extLst>
              </a:tr>
              <a:tr h="689663">
                <a:tc>
                  <a:txBody>
                    <a:bodyPr/>
                    <a:lstStyle/>
                    <a:p>
                      <a:pPr algn="l" rtl="0" fontAlgn="base">
                        <a:lnSpc>
                          <a:spcPts val="2006"/>
                        </a:lnSpc>
                        <a:buNone/>
                      </a:pPr>
                      <a:r>
                        <a:rPr lang="en-US" sz="1100" b="0" i="0">
                          <a:solidFill>
                            <a:srgbClr val="0A233F"/>
                          </a:solidFill>
                          <a:effectLst/>
                          <a:latin typeface="Nunito Sans" panose="00000500000000000000" pitchFamily="2" charset="0"/>
                        </a:rPr>
                        <a:t>Praying with volunteers or neighbors before or after food distribution; only if it’s optional and done in a space and time separate from the food distribution.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tc>
                  <a:txBody>
                    <a:bodyPr/>
                    <a:lstStyle/>
                    <a:p>
                      <a:pPr algn="l" rtl="0" fontAlgn="base">
                        <a:lnSpc>
                          <a:spcPts val="2006"/>
                        </a:lnSpc>
                        <a:buNone/>
                      </a:pPr>
                      <a:r>
                        <a:rPr lang="en-US" sz="1100" b="0" i="0">
                          <a:solidFill>
                            <a:srgbClr val="0A233F"/>
                          </a:solidFill>
                          <a:effectLst/>
                          <a:latin typeface="Nunito Sans" panose="00000500000000000000" pitchFamily="2" charset="0"/>
                        </a:rPr>
                        <a:t>Praying with volunteers or neighbors at the same time and in the same room as the food distribution. ​</a:t>
                      </a:r>
                      <a:endParaRPr lang="en-US" b="0" i="0">
                        <a:solidFill>
                          <a:srgbClr val="0A233F"/>
                        </a:solidFill>
                        <a:effectLst/>
                      </a:endParaRPr>
                    </a:p>
                  </a:txBody>
                  <a:tcPr>
                    <a:lnL w="10188" cap="flat" cmpd="sng" algn="ctr">
                      <a:solidFill>
                        <a:srgbClr val="FFFFFF"/>
                      </a:solidFill>
                      <a:prstDash val="solid"/>
                      <a:round/>
                      <a:headEnd type="none" w="med" len="med"/>
                      <a:tailEnd type="none" w="med" len="med"/>
                    </a:lnL>
                    <a:lnR w="10188" cap="flat" cmpd="sng" algn="ctr">
                      <a:solidFill>
                        <a:srgbClr val="FFFFFF"/>
                      </a:solidFill>
                      <a:prstDash val="solid"/>
                      <a:round/>
                      <a:headEnd type="none" w="med" len="med"/>
                      <a:tailEnd type="none" w="med" len="med"/>
                    </a:lnR>
                    <a:lnT w="10188" cap="flat" cmpd="sng" algn="ctr">
                      <a:solidFill>
                        <a:srgbClr val="FFFFFF"/>
                      </a:solidFill>
                      <a:prstDash val="solid"/>
                      <a:round/>
                      <a:headEnd type="none" w="med" len="med"/>
                      <a:tailEnd type="none" w="med" len="med"/>
                    </a:lnT>
                    <a:lnB w="10188"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533119003"/>
                  </a:ext>
                </a:extLst>
              </a:tr>
            </a:tbl>
          </a:graphicData>
        </a:graphic>
      </p:graphicFrame>
    </p:spTree>
    <p:extLst>
      <p:ext uri="{BB962C8B-B14F-4D97-AF65-F5344CB8AC3E}">
        <p14:creationId xmlns:p14="http://schemas.microsoft.com/office/powerpoint/2010/main" val="135136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2">
            <a:extLst>
              <a:ext uri="{FF2B5EF4-FFF2-40B4-BE49-F238E27FC236}">
                <a16:creationId xmlns:a16="http://schemas.microsoft.com/office/drawing/2014/main" id="{368812F1-9AD1-0273-A6F2-D6A53F036DC9}"/>
              </a:ext>
            </a:extLst>
          </p:cNvPr>
          <p:cNvGraphicFramePr>
            <a:graphicFrameLocks/>
          </p:cNvGraphicFramePr>
          <p:nvPr>
            <p:extLst>
              <p:ext uri="{D42A27DB-BD31-4B8C-83A1-F6EECF244321}">
                <p14:modId xmlns:p14="http://schemas.microsoft.com/office/powerpoint/2010/main" val="2086456274"/>
              </p:ext>
            </p:extLst>
          </p:nvPr>
        </p:nvGraphicFramePr>
        <p:xfrm>
          <a:off x="838200" y="172931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362171AF-D401-7A27-9779-A0D3536CEDBB}"/>
              </a:ext>
            </a:extLst>
          </p:cNvPr>
          <p:cNvSpPr txBox="1"/>
          <p:nvPr/>
        </p:nvSpPr>
        <p:spPr>
          <a:xfrm>
            <a:off x="982133" y="777345"/>
            <a:ext cx="10371667" cy="646331"/>
          </a:xfrm>
          <a:prstGeom prst="rect">
            <a:avLst/>
          </a:prstGeom>
          <a:noFill/>
        </p:spPr>
        <p:txBody>
          <a:bodyPr wrap="square">
            <a:spAutoFit/>
          </a:bodyPr>
          <a:lstStyle/>
          <a:p>
            <a:r>
              <a:rPr lang="en-US" sz="3600">
                <a:solidFill>
                  <a:srgbClr val="0A233F"/>
                </a:solidFill>
                <a:latin typeface="+mj-lt"/>
                <a:ea typeface="+mj-ea"/>
                <a:cs typeface="+mj-cs"/>
              </a:rPr>
              <a:t>INTENDED USE OF RESOURCES FROM GPFB</a:t>
            </a:r>
            <a:r>
              <a:rPr lang="en-US" sz="1400">
                <a:solidFill>
                  <a:srgbClr val="0A233F"/>
                </a:solidFill>
              </a:rPr>
              <a:t>​</a:t>
            </a:r>
          </a:p>
        </p:txBody>
      </p:sp>
    </p:spTree>
    <p:extLst>
      <p:ext uri="{BB962C8B-B14F-4D97-AF65-F5344CB8AC3E}">
        <p14:creationId xmlns:p14="http://schemas.microsoft.com/office/powerpoint/2010/main" val="37379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8040F-0FDB-6E55-1A34-42B551B597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F118A8-CA93-FB85-4228-094B87E91B9F}"/>
              </a:ext>
            </a:extLst>
          </p:cNvPr>
          <p:cNvSpPr txBox="1"/>
          <p:nvPr/>
        </p:nvSpPr>
        <p:spPr>
          <a:xfrm>
            <a:off x="702733" y="2551837"/>
            <a:ext cx="2878667" cy="1754326"/>
          </a:xfrm>
          <a:prstGeom prst="rect">
            <a:avLst/>
          </a:prstGeom>
          <a:noFill/>
        </p:spPr>
        <p:txBody>
          <a:bodyPr wrap="square">
            <a:spAutoFit/>
          </a:bodyPr>
          <a:lstStyle/>
          <a:p>
            <a:pPr algn="ctr"/>
            <a:r>
              <a:rPr lang="en-US" sz="5400" b="0" i="0" u="none" strike="noStrike">
                <a:solidFill>
                  <a:srgbClr val="0A233F"/>
                </a:solidFill>
                <a:effectLst/>
                <a:latin typeface="+mj-lt"/>
              </a:rPr>
              <a:t>FOOD</a:t>
            </a:r>
            <a:r>
              <a:rPr lang="en-US" sz="5400" b="0" i="0">
                <a:solidFill>
                  <a:srgbClr val="0A233F"/>
                </a:solidFill>
                <a:effectLst/>
                <a:latin typeface="+mj-lt"/>
              </a:rPr>
              <a:t>​</a:t>
            </a:r>
            <a:br>
              <a:rPr lang="en-US" sz="5400" b="0" i="0">
                <a:solidFill>
                  <a:srgbClr val="0A233F"/>
                </a:solidFill>
                <a:effectLst/>
                <a:latin typeface="+mj-lt"/>
              </a:rPr>
            </a:br>
            <a:r>
              <a:rPr lang="en-US" sz="5400" b="0" i="0" u="none" strike="noStrike">
                <a:solidFill>
                  <a:srgbClr val="0A233F"/>
                </a:solidFill>
                <a:effectLst/>
                <a:latin typeface="+mj-lt"/>
              </a:rPr>
              <a:t>SAFETY</a:t>
            </a:r>
            <a:endParaRPr lang="en-US" sz="5400">
              <a:solidFill>
                <a:srgbClr val="0A233F"/>
              </a:solidFill>
              <a:latin typeface="+mj-lt"/>
            </a:endParaRPr>
          </a:p>
        </p:txBody>
      </p:sp>
      <p:sp>
        <p:nvSpPr>
          <p:cNvPr id="4" name="TextBox 3">
            <a:extLst>
              <a:ext uri="{FF2B5EF4-FFF2-40B4-BE49-F238E27FC236}">
                <a16:creationId xmlns:a16="http://schemas.microsoft.com/office/drawing/2014/main" id="{268D6F8D-7965-FC24-5790-DBB8F62C5555}"/>
              </a:ext>
            </a:extLst>
          </p:cNvPr>
          <p:cNvSpPr txBox="1"/>
          <p:nvPr/>
        </p:nvSpPr>
        <p:spPr>
          <a:xfrm>
            <a:off x="4631267" y="889843"/>
            <a:ext cx="6858000" cy="5078313"/>
          </a:xfrm>
          <a:prstGeom prst="rect">
            <a:avLst/>
          </a:prstGeom>
          <a:noFill/>
        </p:spPr>
        <p:txBody>
          <a:bodyPr wrap="square" rtlCol="0">
            <a:spAutoFit/>
          </a:bodyPr>
          <a:lstStyle/>
          <a:p>
            <a:pPr marL="285750" indent="-285750" fontAlgn="base">
              <a:buFont typeface="Arial" panose="020B0604020202020204" pitchFamily="34" charset="0"/>
              <a:buChar char="•"/>
            </a:pPr>
            <a:r>
              <a:rPr lang="en-US">
                <a:solidFill>
                  <a:srgbClr val="0A233F"/>
                </a:solidFill>
              </a:rPr>
              <a:t>Good Samaritan Food Donation Act- A federal law that encourages the donation of food and grocery products to nonprofit organizations by protecting donors from civil and criminal liability if the donated food is safe at the time of donation. The law applies if the donation is made in good faith and without gross negligence. Its goal is to reduce food waste and increase the availability of food for people in need.​ </a:t>
            </a:r>
          </a:p>
          <a:p>
            <a:pPr marL="285750" indent="-285750" fontAlgn="base">
              <a:buFont typeface="Arial" panose="020B0604020202020204" pitchFamily="34" charset="0"/>
              <a:buChar char="•"/>
            </a:pPr>
            <a:endParaRPr lang="en-US">
              <a:solidFill>
                <a:srgbClr val="0A233F"/>
              </a:solidFill>
            </a:endParaRPr>
          </a:p>
          <a:p>
            <a:pPr marL="285750" indent="-285750" fontAlgn="base">
              <a:buFont typeface="Arial" panose="020B0604020202020204" pitchFamily="34" charset="0"/>
              <a:buChar char="•"/>
            </a:pPr>
            <a:r>
              <a:rPr lang="en-US" err="1">
                <a:solidFill>
                  <a:srgbClr val="0A233F"/>
                </a:solidFill>
              </a:rPr>
              <a:t>ServSafe</a:t>
            </a:r>
            <a:r>
              <a:rPr lang="en-US">
                <a:solidFill>
                  <a:srgbClr val="0A233F"/>
                </a:solidFill>
              </a:rPr>
              <a:t> Food Handler Certificate for Food Banking Training- Due to be completed on a biannual basis.​</a:t>
            </a:r>
          </a:p>
          <a:p>
            <a:pPr marL="285750" indent="-285750" fontAlgn="base">
              <a:buFont typeface="Arial" panose="020B0604020202020204" pitchFamily="34" charset="0"/>
              <a:buChar char="•"/>
            </a:pPr>
            <a:endParaRPr lang="en-US">
              <a:solidFill>
                <a:srgbClr val="0A233F"/>
              </a:solidFill>
            </a:endParaRPr>
          </a:p>
          <a:p>
            <a:pPr marL="285750" indent="-285750" fontAlgn="base">
              <a:buFont typeface="Arial" panose="020B0604020202020204" pitchFamily="34" charset="0"/>
              <a:buChar char="•"/>
            </a:pPr>
            <a:r>
              <a:rPr lang="en-US">
                <a:solidFill>
                  <a:srgbClr val="0A233F"/>
                </a:solidFill>
              </a:rPr>
              <a:t>Temperature Log- To be recorded monthly: recommended to be checked weekly. ​</a:t>
            </a:r>
          </a:p>
          <a:p>
            <a:pPr marL="285750" indent="-285750" fontAlgn="base">
              <a:buFont typeface="Arial" panose="020B0604020202020204" pitchFamily="34" charset="0"/>
              <a:buChar char="•"/>
            </a:pPr>
            <a:endParaRPr lang="en-US">
              <a:solidFill>
                <a:srgbClr val="0A233F"/>
              </a:solidFill>
            </a:endParaRPr>
          </a:p>
          <a:p>
            <a:pPr marL="285750" indent="-285750" fontAlgn="base">
              <a:buFont typeface="Arial" panose="020B0604020202020204" pitchFamily="34" charset="0"/>
              <a:buChar char="•"/>
            </a:pPr>
            <a:r>
              <a:rPr lang="en-US">
                <a:solidFill>
                  <a:srgbClr val="0A233F"/>
                </a:solidFill>
              </a:rPr>
              <a:t>Pest Control Log- To be recorded monthly and if commercially checked, ensure to file all invoices with notes. ​</a:t>
            </a:r>
          </a:p>
          <a:p>
            <a:pPr marL="285750" indent="-285750" fontAlgn="base">
              <a:buFont typeface="Arial" panose="020B0604020202020204" pitchFamily="34" charset="0"/>
              <a:buChar char="•"/>
            </a:pPr>
            <a:endParaRPr lang="en-US">
              <a:solidFill>
                <a:srgbClr val="0A233F"/>
              </a:solidFill>
            </a:endParaRPr>
          </a:p>
          <a:p>
            <a:pPr marL="285750" indent="-285750" fontAlgn="base">
              <a:buFont typeface="Arial" panose="020B0604020202020204" pitchFamily="34" charset="0"/>
              <a:buChar char="•"/>
            </a:pPr>
            <a:r>
              <a:rPr lang="en-US">
                <a:solidFill>
                  <a:srgbClr val="0A233F"/>
                </a:solidFill>
              </a:rPr>
              <a:t>Food Storage Guidelines</a:t>
            </a:r>
          </a:p>
        </p:txBody>
      </p:sp>
      <p:sp>
        <p:nvSpPr>
          <p:cNvPr id="5" name="TextBox 4">
            <a:extLst>
              <a:ext uri="{FF2B5EF4-FFF2-40B4-BE49-F238E27FC236}">
                <a16:creationId xmlns:a16="http://schemas.microsoft.com/office/drawing/2014/main" id="{A449009C-BFB8-2A03-74BD-1245F6B0CB79}"/>
              </a:ext>
            </a:extLst>
          </p:cNvPr>
          <p:cNvSpPr txBox="1"/>
          <p:nvPr/>
        </p:nvSpPr>
        <p:spPr>
          <a:xfrm>
            <a:off x="9277350" y="5783490"/>
            <a:ext cx="2317750" cy="369332"/>
          </a:xfrm>
          <a:prstGeom prst="rect">
            <a:avLst/>
          </a:prstGeom>
          <a:noFill/>
        </p:spPr>
        <p:txBody>
          <a:bodyPr wrap="square" rtlCol="0">
            <a:spAutoFit/>
          </a:bodyPr>
          <a:lstStyle/>
          <a:p>
            <a:r>
              <a:rPr lang="en-US">
                <a:hlinkClick r:id="rId2"/>
              </a:rPr>
              <a:t>Food Safety Booklet</a:t>
            </a:r>
            <a:endParaRPr lang="en-US"/>
          </a:p>
        </p:txBody>
      </p:sp>
      <p:sp>
        <p:nvSpPr>
          <p:cNvPr id="6" name="TextBox 5">
            <a:extLst>
              <a:ext uri="{FF2B5EF4-FFF2-40B4-BE49-F238E27FC236}">
                <a16:creationId xmlns:a16="http://schemas.microsoft.com/office/drawing/2014/main" id="{9F58EB7C-7528-74F7-76DE-37708061B6EE}"/>
              </a:ext>
            </a:extLst>
          </p:cNvPr>
          <p:cNvSpPr txBox="1"/>
          <p:nvPr/>
        </p:nvSpPr>
        <p:spPr>
          <a:xfrm>
            <a:off x="9277350" y="6108126"/>
            <a:ext cx="2317750" cy="369332"/>
          </a:xfrm>
          <a:prstGeom prst="rect">
            <a:avLst/>
          </a:prstGeom>
          <a:noFill/>
        </p:spPr>
        <p:txBody>
          <a:bodyPr wrap="square" rtlCol="0">
            <a:spAutoFit/>
          </a:bodyPr>
          <a:lstStyle/>
          <a:p>
            <a:r>
              <a:rPr lang="en-US">
                <a:hlinkClick r:id="rId3"/>
              </a:rPr>
              <a:t>Food Safety Toolkit</a:t>
            </a:r>
            <a:endParaRPr lang="en-US"/>
          </a:p>
        </p:txBody>
      </p:sp>
    </p:spTree>
    <p:extLst>
      <p:ext uri="{BB962C8B-B14F-4D97-AF65-F5344CB8AC3E}">
        <p14:creationId xmlns:p14="http://schemas.microsoft.com/office/powerpoint/2010/main" val="3478738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325646-3379-3813-6605-AE052014CDB2}"/>
              </a:ext>
            </a:extLst>
          </p:cNvPr>
          <p:cNvSpPr>
            <a:spLocks noGrp="1"/>
          </p:cNvSpPr>
          <p:nvPr>
            <p:ph sz="half" idx="1"/>
          </p:nvPr>
        </p:nvSpPr>
        <p:spPr>
          <a:xfrm>
            <a:off x="914400" y="1253331"/>
            <a:ext cx="4199467" cy="4351338"/>
          </a:xfrm>
        </p:spPr>
        <p:txBody>
          <a:bodyPr>
            <a:normAutofit fontScale="92500" lnSpcReduction="10000"/>
          </a:bodyPr>
          <a:lstStyle/>
          <a:p>
            <a:pPr marL="0" indent="0">
              <a:buNone/>
            </a:pPr>
            <a:r>
              <a:rPr lang="en-US" sz="5400">
                <a:solidFill>
                  <a:schemeClr val="bg1"/>
                </a:solidFill>
              </a:rPr>
              <a:t>THE </a:t>
            </a:r>
          </a:p>
          <a:p>
            <a:pPr marL="0" indent="0">
              <a:buNone/>
            </a:pPr>
            <a:r>
              <a:rPr lang="en-US" sz="5400">
                <a:solidFill>
                  <a:schemeClr val="bg1"/>
                </a:solidFill>
              </a:rPr>
              <a:t>EMERGENCY </a:t>
            </a:r>
          </a:p>
          <a:p>
            <a:pPr marL="0" indent="0">
              <a:buNone/>
            </a:pPr>
            <a:r>
              <a:rPr lang="en-US" sz="5400">
                <a:solidFill>
                  <a:schemeClr val="bg1"/>
                </a:solidFill>
              </a:rPr>
              <a:t>FOOD </a:t>
            </a:r>
          </a:p>
          <a:p>
            <a:pPr marL="0" indent="0">
              <a:buNone/>
            </a:pPr>
            <a:r>
              <a:rPr lang="en-US" sz="5400">
                <a:solidFill>
                  <a:schemeClr val="bg1"/>
                </a:solidFill>
              </a:rPr>
              <a:t>ASSISTANCE PROGRAM </a:t>
            </a:r>
          </a:p>
          <a:p>
            <a:pPr marL="0" indent="0">
              <a:buNone/>
            </a:pPr>
            <a:r>
              <a:rPr lang="en-US" sz="5400">
                <a:solidFill>
                  <a:schemeClr val="bg1"/>
                </a:solidFill>
              </a:rPr>
              <a:t>(TEFAP)</a:t>
            </a:r>
          </a:p>
        </p:txBody>
      </p:sp>
      <p:sp>
        <p:nvSpPr>
          <p:cNvPr id="4" name="Content Placeholder 3">
            <a:extLst>
              <a:ext uri="{FF2B5EF4-FFF2-40B4-BE49-F238E27FC236}">
                <a16:creationId xmlns:a16="http://schemas.microsoft.com/office/drawing/2014/main" id="{9FD8E765-B161-E9A7-6185-C66C786BFBFA}"/>
              </a:ext>
            </a:extLst>
          </p:cNvPr>
          <p:cNvSpPr>
            <a:spLocks noGrp="1"/>
          </p:cNvSpPr>
          <p:nvPr>
            <p:ph sz="half" idx="2"/>
          </p:nvPr>
        </p:nvSpPr>
        <p:spPr>
          <a:xfrm>
            <a:off x="6603024" y="1253331"/>
            <a:ext cx="5181600" cy="4351338"/>
          </a:xfrm>
        </p:spPr>
        <p:txBody>
          <a:bodyPr>
            <a:normAutofit fontScale="92500" lnSpcReduction="10000"/>
          </a:bodyPr>
          <a:lstStyle/>
          <a:p>
            <a:pPr fontAlgn="base"/>
            <a:r>
              <a:rPr lang="en-US">
                <a:solidFill>
                  <a:srgbClr val="0A233F"/>
                </a:solidFill>
              </a:rPr>
              <a:t>Where to find monthly TEFAP Allocation on PWW: Order History ​</a:t>
            </a:r>
          </a:p>
          <a:p>
            <a:pPr fontAlgn="base"/>
            <a:r>
              <a:rPr lang="en-US">
                <a:solidFill>
                  <a:srgbClr val="0A233F"/>
                </a:solidFill>
              </a:rPr>
              <a:t>Civil Rights Training- Required to be completed annually. ​</a:t>
            </a:r>
          </a:p>
          <a:p>
            <a:pPr fontAlgn="base"/>
            <a:r>
              <a:rPr lang="en-US">
                <a:solidFill>
                  <a:srgbClr val="0A233F"/>
                </a:solidFill>
              </a:rPr>
              <a:t>USDA Non-Discrimination Statement ​</a:t>
            </a:r>
          </a:p>
          <a:p>
            <a:pPr fontAlgn="base"/>
            <a:r>
              <a:rPr lang="en-US">
                <a:solidFill>
                  <a:srgbClr val="0A233F"/>
                </a:solidFill>
              </a:rPr>
              <a:t>On-Site Postings:​</a:t>
            </a:r>
          </a:p>
          <a:p>
            <a:pPr lvl="1" fontAlgn="base"/>
            <a:r>
              <a:rPr lang="en-US">
                <a:solidFill>
                  <a:srgbClr val="0A233F"/>
                </a:solidFill>
              </a:rPr>
              <a:t>TEFAP Income Guidelines​</a:t>
            </a:r>
          </a:p>
          <a:p>
            <a:pPr lvl="1" fontAlgn="base"/>
            <a:r>
              <a:rPr lang="en-US">
                <a:solidFill>
                  <a:srgbClr val="0A233F"/>
                </a:solidFill>
              </a:rPr>
              <a:t>Justice for All Poster</a:t>
            </a:r>
          </a:p>
          <a:p>
            <a:pPr marL="0" indent="0">
              <a:buNone/>
            </a:pPr>
            <a:endParaRPr lang="en-US"/>
          </a:p>
        </p:txBody>
      </p:sp>
    </p:spTree>
    <p:extLst>
      <p:ext uri="{BB962C8B-B14F-4D97-AF65-F5344CB8AC3E}">
        <p14:creationId xmlns:p14="http://schemas.microsoft.com/office/powerpoint/2010/main" val="2576114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612650-A075-F288-A8F7-E4FDECA51A46}"/>
              </a:ext>
            </a:extLst>
          </p:cNvPr>
          <p:cNvSpPr>
            <a:spLocks noGrp="1"/>
          </p:cNvSpPr>
          <p:nvPr>
            <p:ph type="body" idx="1"/>
          </p:nvPr>
        </p:nvSpPr>
        <p:spPr>
          <a:xfrm>
            <a:off x="488100" y="760415"/>
            <a:ext cx="5157786" cy="823912"/>
          </a:xfrm>
        </p:spPr>
        <p:txBody>
          <a:bodyPr>
            <a:normAutofit/>
          </a:bodyPr>
          <a:lstStyle/>
          <a:p>
            <a:pPr algn="ctr"/>
            <a:r>
              <a:rPr lang="en-US" sz="4800" b="0">
                <a:solidFill>
                  <a:srgbClr val="0A233F"/>
                </a:solidFill>
              </a:rPr>
              <a:t>FOOD BANK</a:t>
            </a:r>
          </a:p>
        </p:txBody>
      </p:sp>
      <p:sp>
        <p:nvSpPr>
          <p:cNvPr id="4" name="Content Placeholder 3">
            <a:extLst>
              <a:ext uri="{FF2B5EF4-FFF2-40B4-BE49-F238E27FC236}">
                <a16:creationId xmlns:a16="http://schemas.microsoft.com/office/drawing/2014/main" id="{280E8CA4-1FAD-2C1A-4203-E12C93D6A447}"/>
              </a:ext>
            </a:extLst>
          </p:cNvPr>
          <p:cNvSpPr>
            <a:spLocks noGrp="1"/>
          </p:cNvSpPr>
          <p:nvPr>
            <p:ph sz="half" idx="2"/>
          </p:nvPr>
        </p:nvSpPr>
        <p:spPr>
          <a:xfrm>
            <a:off x="488099" y="1751541"/>
            <a:ext cx="5157787" cy="3684588"/>
          </a:xfrm>
        </p:spPr>
        <p:txBody>
          <a:bodyPr>
            <a:normAutofit fontScale="92500" lnSpcReduction="10000"/>
          </a:bodyPr>
          <a:lstStyle/>
          <a:p>
            <a:pPr marL="0" indent="0" fontAlgn="base">
              <a:buNone/>
            </a:pPr>
            <a:r>
              <a:rPr lang="en-US">
                <a:solidFill>
                  <a:srgbClr val="0A233F"/>
                </a:solidFill>
              </a:rPr>
              <a:t>A </a:t>
            </a:r>
            <a:r>
              <a:rPr lang="en-US" b="1">
                <a:solidFill>
                  <a:srgbClr val="0A233F"/>
                </a:solidFill>
              </a:rPr>
              <a:t>food bank</a:t>
            </a:r>
            <a:r>
              <a:rPr lang="en-US">
                <a:solidFill>
                  <a:srgbClr val="0A233F"/>
                </a:solidFill>
              </a:rPr>
              <a:t> is a large distribution center that collects, stores, and distributes food to community partners such as food pantries, soup kitchens, and shelters. Food banks typically do </a:t>
            </a:r>
            <a:r>
              <a:rPr lang="en-US" b="1">
                <a:solidFill>
                  <a:srgbClr val="0A233F"/>
                </a:solidFill>
              </a:rPr>
              <a:t>not</a:t>
            </a:r>
            <a:r>
              <a:rPr lang="en-US">
                <a:solidFill>
                  <a:srgbClr val="0A233F"/>
                </a:solidFill>
              </a:rPr>
              <a:t> serve clients directly. Instead, they supply food in bulk to organizations that provide direct services to individuals </a:t>
            </a:r>
            <a:br>
              <a:rPr lang="en-US">
                <a:solidFill>
                  <a:srgbClr val="0A233F"/>
                </a:solidFill>
              </a:rPr>
            </a:br>
            <a:r>
              <a:rPr lang="en-US">
                <a:solidFill>
                  <a:srgbClr val="0A233F"/>
                </a:solidFill>
              </a:rPr>
              <a:t>and families.</a:t>
            </a:r>
          </a:p>
          <a:p>
            <a:endParaRPr lang="en-US"/>
          </a:p>
        </p:txBody>
      </p:sp>
      <p:sp>
        <p:nvSpPr>
          <p:cNvPr id="5" name="Text Placeholder 4">
            <a:extLst>
              <a:ext uri="{FF2B5EF4-FFF2-40B4-BE49-F238E27FC236}">
                <a16:creationId xmlns:a16="http://schemas.microsoft.com/office/drawing/2014/main" id="{80A59DAD-63CD-786D-7CCC-DD165B9CAB24}"/>
              </a:ext>
            </a:extLst>
          </p:cNvPr>
          <p:cNvSpPr>
            <a:spLocks noGrp="1"/>
          </p:cNvSpPr>
          <p:nvPr>
            <p:ph type="body" sz="quarter" idx="3"/>
          </p:nvPr>
        </p:nvSpPr>
        <p:spPr>
          <a:xfrm>
            <a:off x="6546116" y="760415"/>
            <a:ext cx="5183188" cy="823912"/>
          </a:xfrm>
        </p:spPr>
        <p:txBody>
          <a:bodyPr/>
          <a:lstStyle/>
          <a:p>
            <a:pPr algn="ctr"/>
            <a:r>
              <a:rPr lang="en-US" sz="4800" b="0">
                <a:solidFill>
                  <a:srgbClr val="0A233F"/>
                </a:solidFill>
              </a:rPr>
              <a:t>FOOD PANTRY</a:t>
            </a:r>
          </a:p>
        </p:txBody>
      </p:sp>
      <p:sp>
        <p:nvSpPr>
          <p:cNvPr id="6" name="Content Placeholder 5">
            <a:extLst>
              <a:ext uri="{FF2B5EF4-FFF2-40B4-BE49-F238E27FC236}">
                <a16:creationId xmlns:a16="http://schemas.microsoft.com/office/drawing/2014/main" id="{4AE46726-C367-31C9-DA89-2DBF343BB487}"/>
              </a:ext>
            </a:extLst>
          </p:cNvPr>
          <p:cNvSpPr>
            <a:spLocks noGrp="1"/>
          </p:cNvSpPr>
          <p:nvPr>
            <p:ph sz="quarter" idx="4"/>
          </p:nvPr>
        </p:nvSpPr>
        <p:spPr>
          <a:xfrm>
            <a:off x="6546116" y="1751541"/>
            <a:ext cx="5183188" cy="3684588"/>
          </a:xfrm>
        </p:spPr>
        <p:txBody>
          <a:bodyPr>
            <a:normAutofit fontScale="92500" lnSpcReduction="10000"/>
          </a:bodyPr>
          <a:lstStyle/>
          <a:p>
            <a:pPr marL="0" indent="0">
              <a:buNone/>
            </a:pPr>
            <a:r>
              <a:rPr lang="en-US">
                <a:solidFill>
                  <a:srgbClr val="0A233F"/>
                </a:solidFill>
              </a:rPr>
              <a:t>A </a:t>
            </a:r>
            <a:r>
              <a:rPr lang="en-US" b="1">
                <a:solidFill>
                  <a:srgbClr val="0A233F"/>
                </a:solidFill>
              </a:rPr>
              <a:t>food pantry</a:t>
            </a:r>
            <a:r>
              <a:rPr lang="en-US">
                <a:solidFill>
                  <a:srgbClr val="0A233F"/>
                </a:solidFill>
              </a:rPr>
              <a:t>, on the other hand, is a community-facing site that distributes food </a:t>
            </a:r>
            <a:r>
              <a:rPr lang="en-US" b="1">
                <a:solidFill>
                  <a:srgbClr val="0A233F"/>
                </a:solidFill>
              </a:rPr>
              <a:t>directly to people in need</a:t>
            </a:r>
            <a:r>
              <a:rPr lang="en-US">
                <a:solidFill>
                  <a:srgbClr val="0A233F"/>
                </a:solidFill>
              </a:rPr>
              <a:t>. Pantries receive food from food banks and other sources, and they are the places where individuals and families go to pick up groceries or meals.</a:t>
            </a:r>
          </a:p>
        </p:txBody>
      </p:sp>
    </p:spTree>
    <p:extLst>
      <p:ext uri="{BB962C8B-B14F-4D97-AF65-F5344CB8AC3E}">
        <p14:creationId xmlns:p14="http://schemas.microsoft.com/office/powerpoint/2010/main" val="1193341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86F8F-D2E0-48CD-396C-D3BE354D9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8F51C-6B35-316E-9E17-254EB3EB96F2}"/>
              </a:ext>
            </a:extLst>
          </p:cNvPr>
          <p:cNvSpPr>
            <a:spLocks noGrp="1"/>
          </p:cNvSpPr>
          <p:nvPr>
            <p:ph type="title"/>
          </p:nvPr>
        </p:nvSpPr>
        <p:spPr>
          <a:xfrm>
            <a:off x="846667" y="1145100"/>
            <a:ext cx="4478866" cy="1150409"/>
          </a:xfrm>
        </p:spPr>
        <p:txBody>
          <a:bodyPr>
            <a:noAutofit/>
          </a:bodyPr>
          <a:lstStyle/>
          <a:p>
            <a:r>
              <a:rPr lang="en-US">
                <a:solidFill>
                  <a:srgbClr val="0A233F"/>
                </a:solidFill>
              </a:rPr>
              <a:t>ORDER </a:t>
            </a:r>
            <a:br>
              <a:rPr lang="en-US">
                <a:solidFill>
                  <a:srgbClr val="0A233F"/>
                </a:solidFill>
              </a:rPr>
            </a:br>
            <a:r>
              <a:rPr lang="en-US">
                <a:solidFill>
                  <a:srgbClr val="0A233F"/>
                </a:solidFill>
              </a:rPr>
              <a:t>&amp; DELIVERY​</a:t>
            </a:r>
          </a:p>
        </p:txBody>
      </p:sp>
      <p:sp>
        <p:nvSpPr>
          <p:cNvPr id="3" name="TextBox 2">
            <a:extLst>
              <a:ext uri="{FF2B5EF4-FFF2-40B4-BE49-F238E27FC236}">
                <a16:creationId xmlns:a16="http://schemas.microsoft.com/office/drawing/2014/main" id="{0A17E7BF-2CA3-334A-717F-DD4BAB7337AE}"/>
              </a:ext>
            </a:extLst>
          </p:cNvPr>
          <p:cNvSpPr txBox="1"/>
          <p:nvPr/>
        </p:nvSpPr>
        <p:spPr>
          <a:xfrm>
            <a:off x="846667" y="2501044"/>
            <a:ext cx="4385733" cy="3139321"/>
          </a:xfrm>
          <a:prstGeom prst="rect">
            <a:avLst/>
          </a:prstGeom>
          <a:noFill/>
        </p:spPr>
        <p:txBody>
          <a:bodyPr wrap="square" rtlCol="0">
            <a:spAutoFit/>
          </a:bodyPr>
          <a:lstStyle/>
          <a:p>
            <a:pPr marL="285750" indent="-285750" fontAlgn="base">
              <a:buFont typeface="Arial" panose="020B0604020202020204" pitchFamily="34" charset="0"/>
              <a:buChar char="•"/>
            </a:pPr>
            <a:r>
              <a:rPr lang="en-US">
                <a:solidFill>
                  <a:srgbClr val="0A233F"/>
                </a:solidFill>
              </a:rPr>
              <a:t>Order and Delivery Calendar​</a:t>
            </a:r>
          </a:p>
          <a:p>
            <a:pPr marL="742950" lvl="1" indent="-285750" fontAlgn="base">
              <a:buFont typeface="Arial" panose="020B0604020202020204" pitchFamily="34" charset="0"/>
              <a:buChar char="•"/>
            </a:pPr>
            <a:r>
              <a:rPr lang="en-US">
                <a:solidFill>
                  <a:srgbClr val="0A233F"/>
                </a:solidFill>
              </a:rPr>
              <a:t>Area Sections Overview​</a:t>
            </a:r>
          </a:p>
          <a:p>
            <a:pPr marL="742950" lvl="1" indent="-285750" fontAlgn="base">
              <a:buFont typeface="Arial" panose="020B0604020202020204" pitchFamily="34" charset="0"/>
              <a:buChar char="•"/>
            </a:pPr>
            <a:r>
              <a:rPr lang="en-US">
                <a:solidFill>
                  <a:srgbClr val="0A233F"/>
                </a:solidFill>
              </a:rPr>
              <a:t>No Delivery Week Once a Month​</a:t>
            </a:r>
          </a:p>
          <a:p>
            <a:pPr marL="742950" lvl="1" indent="-285750" fontAlgn="base">
              <a:buFont typeface="Arial" panose="020B0604020202020204" pitchFamily="34" charset="0"/>
              <a:buChar char="•"/>
            </a:pPr>
            <a:r>
              <a:rPr lang="en-US">
                <a:solidFill>
                  <a:srgbClr val="0A233F"/>
                </a:solidFill>
              </a:rPr>
              <a:t>All timeframes start on Friday at 8 AM CST and continue through Monday at 11:59 PMCST. Adjustments to the time frames may be made incase of holidays, onsite inventory, weather closures and staff schedules.</a:t>
            </a:r>
          </a:p>
        </p:txBody>
      </p:sp>
      <p:pic>
        <p:nvPicPr>
          <p:cNvPr id="3074" name="Picture 2">
            <a:extLst>
              <a:ext uri="{FF2B5EF4-FFF2-40B4-BE49-F238E27FC236}">
                <a16:creationId xmlns:a16="http://schemas.microsoft.com/office/drawing/2014/main" id="{2F1A3B7B-5C83-0987-1B1E-72C0AD3332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334" y="1145100"/>
            <a:ext cx="6130925" cy="456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889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67F07-A601-0921-931C-1AA4073594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B9D7F6-866E-77F3-2B47-B37ACA69B453}"/>
              </a:ext>
            </a:extLst>
          </p:cNvPr>
          <p:cNvSpPr>
            <a:spLocks noGrp="1"/>
          </p:cNvSpPr>
          <p:nvPr>
            <p:ph type="title"/>
          </p:nvPr>
        </p:nvSpPr>
        <p:spPr/>
        <p:txBody>
          <a:bodyPr/>
          <a:lstStyle/>
          <a:p>
            <a:r>
              <a:rPr lang="en-US">
                <a:solidFill>
                  <a:srgbClr val="0A233F"/>
                </a:solidFill>
              </a:rPr>
              <a:t>BILLING</a:t>
            </a:r>
          </a:p>
        </p:txBody>
      </p:sp>
      <p:sp>
        <p:nvSpPr>
          <p:cNvPr id="3" name="TextBox 2">
            <a:extLst>
              <a:ext uri="{FF2B5EF4-FFF2-40B4-BE49-F238E27FC236}">
                <a16:creationId xmlns:a16="http://schemas.microsoft.com/office/drawing/2014/main" id="{A197C7DB-2216-2420-59B7-A16CFE798D44}"/>
              </a:ext>
            </a:extLst>
          </p:cNvPr>
          <p:cNvSpPr txBox="1"/>
          <p:nvPr/>
        </p:nvSpPr>
        <p:spPr>
          <a:xfrm>
            <a:off x="838200" y="1761067"/>
            <a:ext cx="10515600" cy="1938992"/>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solidFill>
                  <a:srgbClr val="0A233F"/>
                </a:solidFill>
              </a:rPr>
              <a:t>PWW- How to view invoices (My Documents)​</a:t>
            </a:r>
          </a:p>
          <a:p>
            <a:pPr marL="285750" indent="-285750" fontAlgn="base">
              <a:buFont typeface="Arial" panose="020B0604020202020204" pitchFamily="34" charset="0"/>
              <a:buChar char="•"/>
            </a:pPr>
            <a:r>
              <a:rPr lang="en-US" sz="2400">
                <a:solidFill>
                  <a:srgbClr val="0A233F"/>
                </a:solidFill>
              </a:rPr>
              <a:t>Payments:​</a:t>
            </a:r>
          </a:p>
          <a:p>
            <a:pPr marL="742950" lvl="1" indent="-285750" fontAlgn="base">
              <a:buFont typeface="Arial" panose="020B0604020202020204" pitchFamily="34" charset="0"/>
              <a:buChar char="•"/>
            </a:pPr>
            <a:r>
              <a:rPr lang="en-US" sz="2400">
                <a:solidFill>
                  <a:srgbClr val="0A233F"/>
                </a:solidFill>
              </a:rPr>
              <a:t>Only checks accepted​</a:t>
            </a:r>
          </a:p>
          <a:p>
            <a:pPr marL="742950" lvl="1" indent="-285750" fontAlgn="base">
              <a:buFont typeface="Arial" panose="020B0604020202020204" pitchFamily="34" charset="0"/>
              <a:buChar char="•"/>
            </a:pPr>
            <a:r>
              <a:rPr lang="en-US" sz="2400">
                <a:solidFill>
                  <a:srgbClr val="0A233F"/>
                </a:solidFill>
              </a:rPr>
              <a:t>Include your agency reference number on memo section.​</a:t>
            </a:r>
          </a:p>
          <a:p>
            <a:pPr marL="742950" lvl="1" indent="-285750" fontAlgn="base">
              <a:buFont typeface="Arial" panose="020B0604020202020204" pitchFamily="34" charset="0"/>
              <a:buChar char="•"/>
            </a:pPr>
            <a:r>
              <a:rPr lang="en-US" sz="2400">
                <a:solidFill>
                  <a:srgbClr val="0A233F"/>
                </a:solidFill>
              </a:rPr>
              <a:t>Required to be paid monthly. </a:t>
            </a:r>
          </a:p>
        </p:txBody>
      </p:sp>
    </p:spTree>
    <p:extLst>
      <p:ext uri="{BB962C8B-B14F-4D97-AF65-F5344CB8AC3E}">
        <p14:creationId xmlns:p14="http://schemas.microsoft.com/office/powerpoint/2010/main" val="3996744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23160-B313-B07B-46B9-8B7DD2C58D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668E64-63A2-9C31-21D1-9B4B249612E3}"/>
              </a:ext>
            </a:extLst>
          </p:cNvPr>
          <p:cNvSpPr>
            <a:spLocks noGrp="1"/>
          </p:cNvSpPr>
          <p:nvPr>
            <p:ph type="title"/>
          </p:nvPr>
        </p:nvSpPr>
        <p:spPr/>
        <p:txBody>
          <a:bodyPr/>
          <a:lstStyle/>
          <a:p>
            <a:r>
              <a:rPr lang="en-US">
                <a:solidFill>
                  <a:srgbClr val="0A233F"/>
                </a:solidFill>
              </a:rPr>
              <a:t>PAPERWORK REQUIREMENTS​</a:t>
            </a:r>
          </a:p>
        </p:txBody>
      </p:sp>
      <p:sp>
        <p:nvSpPr>
          <p:cNvPr id="3" name="TextBox 2">
            <a:extLst>
              <a:ext uri="{FF2B5EF4-FFF2-40B4-BE49-F238E27FC236}">
                <a16:creationId xmlns:a16="http://schemas.microsoft.com/office/drawing/2014/main" id="{ED34BFBE-42BF-26B8-3D17-D9DDEDAE727B}"/>
              </a:ext>
            </a:extLst>
          </p:cNvPr>
          <p:cNvSpPr txBox="1"/>
          <p:nvPr/>
        </p:nvSpPr>
        <p:spPr>
          <a:xfrm>
            <a:off x="838200" y="1761067"/>
            <a:ext cx="9694333" cy="2308324"/>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solidFill>
                  <a:srgbClr val="0A233F"/>
                </a:solidFill>
              </a:rPr>
              <a:t>Agreement/Partnership Agreement – annual resign​</a:t>
            </a:r>
          </a:p>
          <a:p>
            <a:pPr marL="285750" indent="-285750" fontAlgn="base">
              <a:buFont typeface="Arial" panose="020B0604020202020204" pitchFamily="34" charset="0"/>
              <a:buChar char="•"/>
            </a:pPr>
            <a:r>
              <a:rPr lang="en-US" sz="2400">
                <a:solidFill>
                  <a:srgbClr val="0A233F"/>
                </a:solidFill>
              </a:rPr>
              <a:t>Membership fee of $50 applied annually​</a:t>
            </a:r>
          </a:p>
          <a:p>
            <a:pPr marL="285750" indent="-285750" fontAlgn="base">
              <a:buFont typeface="Arial" panose="020B0604020202020204" pitchFamily="34" charset="0"/>
              <a:buChar char="•"/>
            </a:pPr>
            <a:r>
              <a:rPr lang="en-US" sz="2400">
                <a:solidFill>
                  <a:srgbClr val="0A233F"/>
                </a:solidFill>
              </a:rPr>
              <a:t>Biannual Site Visit-​</a:t>
            </a:r>
          </a:p>
          <a:p>
            <a:pPr marL="742950" lvl="1" indent="-285750" fontAlgn="base">
              <a:buFont typeface="Arial" panose="020B0604020202020204" pitchFamily="34" charset="0"/>
              <a:buChar char="•"/>
            </a:pPr>
            <a:r>
              <a:rPr lang="en-US" sz="2400">
                <a:solidFill>
                  <a:srgbClr val="0A233F"/>
                </a:solidFill>
              </a:rPr>
              <a:t>Affiliation letter (if applicable)​</a:t>
            </a:r>
          </a:p>
          <a:p>
            <a:pPr marL="742950" lvl="1" indent="-285750" fontAlgn="base">
              <a:buFont typeface="Arial" panose="020B0604020202020204" pitchFamily="34" charset="0"/>
              <a:buChar char="•"/>
            </a:pPr>
            <a:r>
              <a:rPr lang="en-US" sz="2400">
                <a:solidFill>
                  <a:srgbClr val="0A233F"/>
                </a:solidFill>
              </a:rPr>
              <a:t>Church Verification (if applicable)​</a:t>
            </a:r>
          </a:p>
          <a:p>
            <a:pPr marL="285750" indent="-285750" fontAlgn="base">
              <a:buFont typeface="Arial" panose="020B0604020202020204" pitchFamily="34" charset="0"/>
              <a:buChar char="•"/>
            </a:pPr>
            <a:r>
              <a:rPr lang="en-US" sz="2400">
                <a:solidFill>
                  <a:srgbClr val="0A233F"/>
                </a:solidFill>
              </a:rPr>
              <a:t>Documentation Retention:</a:t>
            </a:r>
          </a:p>
        </p:txBody>
      </p:sp>
      <p:pic>
        <p:nvPicPr>
          <p:cNvPr id="4098" name="Picture 2">
            <a:extLst>
              <a:ext uri="{FF2B5EF4-FFF2-40B4-BE49-F238E27FC236}">
                <a16:creationId xmlns:a16="http://schemas.microsoft.com/office/drawing/2014/main" id="{5603FA71-C296-EB51-5248-56DC09731B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98" t="6643" r="11665" b="6111"/>
          <a:stretch>
            <a:fillRect/>
          </a:stretch>
        </p:blipFill>
        <p:spPr bwMode="auto">
          <a:xfrm>
            <a:off x="6324600" y="2615116"/>
            <a:ext cx="5029200" cy="3988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4054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24992-832D-C6D0-3EBC-39E0899220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737AD-B419-D5BD-2E32-712FD91E0AC0}"/>
              </a:ext>
            </a:extLst>
          </p:cNvPr>
          <p:cNvSpPr>
            <a:spLocks noGrp="1"/>
          </p:cNvSpPr>
          <p:nvPr>
            <p:ph type="title"/>
          </p:nvPr>
        </p:nvSpPr>
        <p:spPr/>
        <p:txBody>
          <a:bodyPr>
            <a:normAutofit/>
          </a:bodyPr>
          <a:lstStyle/>
          <a:p>
            <a:r>
              <a:rPr lang="en-US" sz="2800">
                <a:solidFill>
                  <a:srgbClr val="0A233F"/>
                </a:solidFill>
              </a:rPr>
              <a:t>REPORTING AND TRACKING-NEIGHBOR INTAKE (SIMC)​</a:t>
            </a:r>
          </a:p>
        </p:txBody>
      </p:sp>
      <p:sp>
        <p:nvSpPr>
          <p:cNvPr id="3" name="TextBox 2">
            <a:extLst>
              <a:ext uri="{FF2B5EF4-FFF2-40B4-BE49-F238E27FC236}">
                <a16:creationId xmlns:a16="http://schemas.microsoft.com/office/drawing/2014/main" id="{B4554761-57C4-EAF2-57AE-319909031B0F}"/>
              </a:ext>
            </a:extLst>
          </p:cNvPr>
          <p:cNvSpPr txBox="1"/>
          <p:nvPr/>
        </p:nvSpPr>
        <p:spPr>
          <a:xfrm>
            <a:off x="838201" y="1761067"/>
            <a:ext cx="4165600" cy="3785652"/>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solidFill>
                  <a:srgbClr val="0A233F"/>
                </a:solidFill>
              </a:rPr>
              <a:t>Statistics Required:​</a:t>
            </a:r>
          </a:p>
          <a:p>
            <a:pPr marL="742950" lvl="1" indent="-285750" fontAlgn="base">
              <a:buFont typeface="Arial" panose="020B0604020202020204" pitchFamily="34" charset="0"/>
              <a:buChar char="•"/>
            </a:pPr>
            <a:r>
              <a:rPr lang="en-US" sz="2400">
                <a:solidFill>
                  <a:srgbClr val="0A233F"/>
                </a:solidFill>
              </a:rPr>
              <a:t>Seniors (60+yrs)​</a:t>
            </a:r>
          </a:p>
          <a:p>
            <a:pPr marL="742950" lvl="1" indent="-285750" fontAlgn="base">
              <a:buFont typeface="Arial" panose="020B0604020202020204" pitchFamily="34" charset="0"/>
              <a:buChar char="•"/>
            </a:pPr>
            <a:r>
              <a:rPr lang="en-US" sz="2400">
                <a:solidFill>
                  <a:srgbClr val="0A233F"/>
                </a:solidFill>
              </a:rPr>
              <a:t>Adults (18-59yrs)​</a:t>
            </a:r>
          </a:p>
          <a:p>
            <a:pPr marL="742950" lvl="1" indent="-285750" fontAlgn="base">
              <a:buFont typeface="Arial" panose="020B0604020202020204" pitchFamily="34" charset="0"/>
              <a:buChar char="•"/>
            </a:pPr>
            <a:r>
              <a:rPr lang="en-US" sz="2400">
                <a:solidFill>
                  <a:srgbClr val="0A233F"/>
                </a:solidFill>
              </a:rPr>
              <a:t>Children (0-17yrs)​</a:t>
            </a:r>
          </a:p>
          <a:p>
            <a:pPr marL="742950" lvl="1" indent="-285750" fontAlgn="base">
              <a:buFont typeface="Arial" panose="020B0604020202020204" pitchFamily="34" charset="0"/>
              <a:buChar char="•"/>
            </a:pPr>
            <a:r>
              <a:rPr lang="en-US" sz="2400">
                <a:solidFill>
                  <a:srgbClr val="0A233F"/>
                </a:solidFill>
              </a:rPr>
              <a:t>Household Count​</a:t>
            </a:r>
          </a:p>
          <a:p>
            <a:pPr marL="742950" lvl="1" indent="-285750" fontAlgn="base">
              <a:buFont typeface="Arial" panose="020B0604020202020204" pitchFamily="34" charset="0"/>
              <a:buChar char="•"/>
            </a:pPr>
            <a:r>
              <a:rPr lang="en-US" sz="2400">
                <a:solidFill>
                  <a:srgbClr val="0A233F"/>
                </a:solidFill>
              </a:rPr>
              <a:t>Pounds Distributed​</a:t>
            </a:r>
          </a:p>
          <a:p>
            <a:pPr fontAlgn="base"/>
            <a:endParaRPr lang="en-US" sz="2400">
              <a:solidFill>
                <a:srgbClr val="0A233F"/>
              </a:solidFill>
            </a:endParaRPr>
          </a:p>
          <a:p>
            <a:pPr marL="285750" indent="-285750" fontAlgn="base">
              <a:buFont typeface="Arial" panose="020B0604020202020204" pitchFamily="34" charset="0"/>
              <a:buChar char="•"/>
            </a:pPr>
            <a:endParaRPr lang="en-US" sz="2400">
              <a:solidFill>
                <a:srgbClr val="0A233F"/>
              </a:solidFill>
            </a:endParaRPr>
          </a:p>
          <a:p>
            <a:pPr marL="285750" indent="-285750" fontAlgn="base">
              <a:buFont typeface="Arial" panose="020B0604020202020204" pitchFamily="34" charset="0"/>
              <a:buChar char="•"/>
            </a:pPr>
            <a:r>
              <a:rPr lang="en-US" sz="2400">
                <a:solidFill>
                  <a:srgbClr val="0A233F"/>
                </a:solidFill>
              </a:rPr>
              <a:t>Parker to train on Neighbor Intake</a:t>
            </a:r>
          </a:p>
        </p:txBody>
      </p:sp>
      <p:pic>
        <p:nvPicPr>
          <p:cNvPr id="5122" name="Picture 2" descr="Great Plains Food Bank, partner network of feeding programs see record ...">
            <a:extLst>
              <a:ext uri="{FF2B5EF4-FFF2-40B4-BE49-F238E27FC236}">
                <a16:creationId xmlns:a16="http://schemas.microsoft.com/office/drawing/2014/main" id="{F5238863-AEA2-1C91-A16A-9458F90F7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599" y="1761067"/>
            <a:ext cx="6267449" cy="44373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13777B-D622-8836-6AF2-95A3BA898740}"/>
              </a:ext>
            </a:extLst>
          </p:cNvPr>
          <p:cNvSpPr txBox="1"/>
          <p:nvPr/>
        </p:nvSpPr>
        <p:spPr>
          <a:xfrm>
            <a:off x="3352800" y="5098839"/>
            <a:ext cx="2025650" cy="369332"/>
          </a:xfrm>
          <a:prstGeom prst="rect">
            <a:avLst/>
          </a:prstGeom>
          <a:noFill/>
        </p:spPr>
        <p:txBody>
          <a:bodyPr wrap="square" rtlCol="0">
            <a:spAutoFit/>
          </a:bodyPr>
          <a:lstStyle/>
          <a:p>
            <a:r>
              <a:rPr lang="en-US">
                <a:hlinkClick r:id="rId3"/>
              </a:rPr>
              <a:t>(SIMC)</a:t>
            </a:r>
            <a:endParaRPr lang="en-US"/>
          </a:p>
        </p:txBody>
      </p:sp>
    </p:spTree>
    <p:extLst>
      <p:ext uri="{BB962C8B-B14F-4D97-AF65-F5344CB8AC3E}">
        <p14:creationId xmlns:p14="http://schemas.microsoft.com/office/powerpoint/2010/main" val="935211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C048D-B38E-5918-4914-6922CB081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87C85C-69DB-AA8F-DFD7-ACC6772D091D}"/>
              </a:ext>
            </a:extLst>
          </p:cNvPr>
          <p:cNvSpPr>
            <a:spLocks noGrp="1"/>
          </p:cNvSpPr>
          <p:nvPr>
            <p:ph type="title"/>
          </p:nvPr>
        </p:nvSpPr>
        <p:spPr/>
        <p:txBody>
          <a:bodyPr>
            <a:normAutofit/>
          </a:bodyPr>
          <a:lstStyle/>
          <a:p>
            <a:r>
              <a:rPr lang="en-US">
                <a:solidFill>
                  <a:srgbClr val="0A233F"/>
                </a:solidFill>
              </a:rPr>
              <a:t>SUSPENSION​</a:t>
            </a:r>
            <a:endParaRPr lang="en-US" sz="3200">
              <a:solidFill>
                <a:srgbClr val="0A233F"/>
              </a:solidFill>
            </a:endParaRPr>
          </a:p>
        </p:txBody>
      </p:sp>
      <p:graphicFrame>
        <p:nvGraphicFramePr>
          <p:cNvPr id="4" name="Content Placeholder 2">
            <a:extLst>
              <a:ext uri="{FF2B5EF4-FFF2-40B4-BE49-F238E27FC236}">
                <a16:creationId xmlns:a16="http://schemas.microsoft.com/office/drawing/2014/main" id="{8CD2C2B9-CCDB-3249-5567-B153D7B82B43}"/>
              </a:ext>
            </a:extLst>
          </p:cNvPr>
          <p:cNvGraphicFramePr>
            <a:graphicFrameLocks noGrp="1"/>
          </p:cNvGraphicFramePr>
          <p:nvPr>
            <p:extLst>
              <p:ext uri="{D42A27DB-BD31-4B8C-83A1-F6EECF244321}">
                <p14:modId xmlns:p14="http://schemas.microsoft.com/office/powerpoint/2010/main" val="1256728259"/>
              </p:ext>
            </p:extLst>
          </p:nvPr>
        </p:nvGraphicFramePr>
        <p:xfrm>
          <a:off x="1388534" y="2116931"/>
          <a:ext cx="9271000" cy="3852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1456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B1C887-EC35-67FA-4F36-F7E310E12AB5}"/>
              </a:ext>
            </a:extLst>
          </p:cNvPr>
          <p:cNvSpPr txBox="1"/>
          <p:nvPr/>
        </p:nvSpPr>
        <p:spPr>
          <a:xfrm>
            <a:off x="821267" y="782430"/>
            <a:ext cx="9863666" cy="707886"/>
          </a:xfrm>
          <a:prstGeom prst="rect">
            <a:avLst/>
          </a:prstGeom>
          <a:noFill/>
        </p:spPr>
        <p:txBody>
          <a:bodyPr wrap="square" rtlCol="0">
            <a:spAutoFit/>
          </a:bodyPr>
          <a:lstStyle/>
          <a:p>
            <a:r>
              <a:rPr lang="en-US" sz="4000" b="1">
                <a:solidFill>
                  <a:srgbClr val="0A233F"/>
                </a:solidFill>
              </a:rPr>
              <a:t>NEXT STEPS</a:t>
            </a:r>
          </a:p>
        </p:txBody>
      </p:sp>
      <p:sp>
        <p:nvSpPr>
          <p:cNvPr id="3" name="TextBox 2">
            <a:extLst>
              <a:ext uri="{FF2B5EF4-FFF2-40B4-BE49-F238E27FC236}">
                <a16:creationId xmlns:a16="http://schemas.microsoft.com/office/drawing/2014/main" id="{4F795562-A0DE-D8EA-2D9E-FC2E5B806D53}"/>
              </a:ext>
            </a:extLst>
          </p:cNvPr>
          <p:cNvSpPr txBox="1"/>
          <p:nvPr/>
        </p:nvSpPr>
        <p:spPr>
          <a:xfrm>
            <a:off x="821267" y="1718733"/>
            <a:ext cx="10236200" cy="3046988"/>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a:solidFill>
                  <a:srgbClr val="0A233F"/>
                </a:solidFill>
              </a:rPr>
              <a:t>Your Specialist will send a follow-up email after orientation to schedule a Teams meeting within the next three months to review progress and identify any areas where support may be needed.​</a:t>
            </a:r>
          </a:p>
          <a:p>
            <a:pPr marL="285750" indent="-285750" fontAlgn="base">
              <a:buFont typeface="Arial" panose="020B0604020202020204" pitchFamily="34" charset="0"/>
              <a:buChar char="•"/>
            </a:pPr>
            <a:r>
              <a:rPr lang="en-US" sz="2400">
                <a:solidFill>
                  <a:srgbClr val="0A233F"/>
                </a:solidFill>
              </a:rPr>
              <a:t>Set a reminder for your first order timeframe.​</a:t>
            </a:r>
          </a:p>
          <a:p>
            <a:pPr marL="285750" indent="-285750" fontAlgn="base">
              <a:buFont typeface="Arial" panose="020B0604020202020204" pitchFamily="34" charset="0"/>
              <a:buChar char="•"/>
            </a:pPr>
            <a:r>
              <a:rPr lang="en-US" sz="2400">
                <a:solidFill>
                  <a:srgbClr val="0A233F"/>
                </a:solidFill>
              </a:rPr>
              <a:t>Complete Food Handler Training, if not already completed.​</a:t>
            </a:r>
          </a:p>
          <a:p>
            <a:pPr marL="285750" indent="-285750" fontAlgn="base">
              <a:buFont typeface="Arial" panose="020B0604020202020204" pitchFamily="34" charset="0"/>
              <a:buChar char="•"/>
            </a:pPr>
            <a:r>
              <a:rPr lang="en-US" sz="2400">
                <a:solidFill>
                  <a:srgbClr val="0A233F"/>
                </a:solidFill>
              </a:rPr>
              <a:t>Complete TEFAP requirements, if applicable.</a:t>
            </a:r>
          </a:p>
          <a:p>
            <a:pPr marL="285750" indent="-285750" fontAlgn="base">
              <a:buFont typeface="Arial" panose="020B0604020202020204" pitchFamily="34" charset="0"/>
              <a:buChar char="•"/>
            </a:pPr>
            <a:r>
              <a:rPr lang="en-US" sz="2400">
                <a:solidFill>
                  <a:srgbClr val="0A233F"/>
                </a:solidFill>
              </a:rPr>
              <a:t>Start creating a succession plan &amp; grievance policy if not already completed. </a:t>
            </a:r>
          </a:p>
        </p:txBody>
      </p:sp>
    </p:spTree>
    <p:extLst>
      <p:ext uri="{BB962C8B-B14F-4D97-AF65-F5344CB8AC3E}">
        <p14:creationId xmlns:p14="http://schemas.microsoft.com/office/powerpoint/2010/main" val="2084912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ED628-D81E-6B55-AC26-93E2FF36F2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358AA64-207B-CA63-5AC7-3265E8B6F162}"/>
              </a:ext>
            </a:extLst>
          </p:cNvPr>
          <p:cNvSpPr txBox="1"/>
          <p:nvPr/>
        </p:nvSpPr>
        <p:spPr>
          <a:xfrm>
            <a:off x="9192683" y="2861391"/>
            <a:ext cx="2340706" cy="1323439"/>
          </a:xfrm>
          <a:prstGeom prst="rect">
            <a:avLst/>
          </a:prstGeom>
          <a:noFill/>
        </p:spPr>
        <p:txBody>
          <a:bodyPr wrap="square" rtlCol="0">
            <a:spAutoFit/>
          </a:bodyPr>
          <a:lstStyle/>
          <a:p>
            <a:r>
              <a:rPr lang="en-US" sz="4000" b="1">
                <a:solidFill>
                  <a:srgbClr val="0A233F"/>
                </a:solidFill>
              </a:rPr>
              <a:t>Program Contacts</a:t>
            </a:r>
          </a:p>
        </p:txBody>
      </p:sp>
      <p:graphicFrame>
        <p:nvGraphicFramePr>
          <p:cNvPr id="7" name="Table 6">
            <a:extLst>
              <a:ext uri="{FF2B5EF4-FFF2-40B4-BE49-F238E27FC236}">
                <a16:creationId xmlns:a16="http://schemas.microsoft.com/office/drawing/2014/main" id="{7F83508B-6C75-1FDB-CA7C-5B2BEE0115A0}"/>
              </a:ext>
            </a:extLst>
          </p:cNvPr>
          <p:cNvGraphicFramePr>
            <a:graphicFrameLocks noGrp="1"/>
          </p:cNvGraphicFramePr>
          <p:nvPr>
            <p:extLst>
              <p:ext uri="{D42A27DB-BD31-4B8C-83A1-F6EECF244321}">
                <p14:modId xmlns:p14="http://schemas.microsoft.com/office/powerpoint/2010/main" val="1482387820"/>
              </p:ext>
            </p:extLst>
          </p:nvPr>
        </p:nvGraphicFramePr>
        <p:xfrm>
          <a:off x="607483" y="502920"/>
          <a:ext cx="7972425" cy="5852160"/>
        </p:xfrm>
        <a:graphic>
          <a:graphicData uri="http://schemas.openxmlformats.org/drawingml/2006/table">
            <a:tbl>
              <a:tblPr>
                <a:tableStyleId>{5C22544A-7EE6-4342-B048-85BDC9FD1C3A}</a:tableStyleId>
              </a:tblPr>
              <a:tblGrid>
                <a:gridCol w="7972425">
                  <a:extLst>
                    <a:ext uri="{9D8B030D-6E8A-4147-A177-3AD203B41FA5}">
                      <a16:colId xmlns:a16="http://schemas.microsoft.com/office/drawing/2014/main" val="2867129051"/>
                    </a:ext>
                  </a:extLst>
                </a:gridCol>
              </a:tblGrid>
              <a:tr h="335827">
                <a:tc>
                  <a:txBody>
                    <a:bodyPr/>
                    <a:lstStyle/>
                    <a:p>
                      <a:pPr algn="l"/>
                      <a:r>
                        <a:rPr lang="en-US" sz="1800" b="1" kern="1200">
                          <a:solidFill>
                            <a:schemeClr val="lt1"/>
                          </a:solidFill>
                          <a:latin typeface="+mn-lt"/>
                          <a:ea typeface="+mn-ea"/>
                          <a:cs typeface="+mn-cs"/>
                        </a:rPr>
                        <a:t>CSFP &amp; SNAP</a:t>
                      </a:r>
                    </a:p>
                  </a:txBody>
                  <a:tcPr>
                    <a:lnB w="12700" cmpd="sng">
                      <a:noFill/>
                    </a:lnB>
                    <a:solidFill>
                      <a:srgbClr val="1C355E"/>
                    </a:solidFill>
                  </a:tcPr>
                </a:tc>
                <a:extLst>
                  <a:ext uri="{0D108BD9-81ED-4DB2-BD59-A6C34878D82A}">
                    <a16:rowId xmlns:a16="http://schemas.microsoft.com/office/drawing/2014/main" val="2275567011"/>
                  </a:ext>
                </a:extLst>
              </a:tr>
              <a:tr h="3358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A233F"/>
                          </a:solidFill>
                        </a:rPr>
                        <a:t>Heather Foss | </a:t>
                      </a:r>
                      <a:r>
                        <a:rPr lang="en-US" sz="1800">
                          <a:solidFill>
                            <a:srgbClr val="0A233F"/>
                          </a:solidFill>
                          <a:hlinkClick r:id="rId2"/>
                        </a:rPr>
                        <a:t>hfoss@greatplainsfoodbank.org</a:t>
                      </a:r>
                      <a:r>
                        <a:rPr lang="en-US" sz="1800">
                          <a:solidFill>
                            <a:srgbClr val="0A233F"/>
                          </a:solidFill>
                        </a:rPr>
                        <a:t> | </a:t>
                      </a:r>
                      <a:r>
                        <a:rPr lang="en-US" altLang="en-US" sz="1800">
                          <a:solidFill>
                            <a:srgbClr val="1B355E"/>
                          </a:solidFill>
                          <a:latin typeface="Nunito Sans" panose="00000500000000000000" pitchFamily="2" charset="0"/>
                        </a:rPr>
                        <a:t>701.997.7285</a:t>
                      </a:r>
                      <a:endParaRPr lang="en-US" altLang="en-US" sz="3200">
                        <a:latin typeface="Arial" panose="020B0604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9553554"/>
                  </a:ext>
                </a:extLst>
              </a:tr>
              <a:tr h="335827">
                <a:tc>
                  <a:txBody>
                    <a:bodyPr/>
                    <a:lstStyle/>
                    <a:p>
                      <a:pPr algn="l"/>
                      <a:r>
                        <a:rPr lang="en-US" sz="1800" b="1" kern="1200">
                          <a:solidFill>
                            <a:schemeClr val="lt1"/>
                          </a:solidFill>
                          <a:latin typeface="+mn-lt"/>
                          <a:ea typeface="+mn-ea"/>
                          <a:cs typeface="+mn-cs"/>
                        </a:rPr>
                        <a:t>School/College Pantries, </a:t>
                      </a:r>
                      <a:r>
                        <a:rPr lang="en-US" sz="1800" b="1" kern="1200" err="1">
                          <a:solidFill>
                            <a:schemeClr val="lt1"/>
                          </a:solidFill>
                          <a:latin typeface="+mn-lt"/>
                          <a:ea typeface="+mn-ea"/>
                          <a:cs typeface="+mn-cs"/>
                        </a:rPr>
                        <a:t>BackPack</a:t>
                      </a:r>
                      <a:r>
                        <a:rPr lang="en-US" sz="1800" b="1" kern="1200">
                          <a:solidFill>
                            <a:schemeClr val="lt1"/>
                          </a:solidFill>
                          <a:latin typeface="+mn-lt"/>
                          <a:ea typeface="+mn-ea"/>
                          <a:cs typeface="+mn-cs"/>
                        </a:rPr>
                        <a:t>, Youth Summer Meals</a:t>
                      </a:r>
                    </a:p>
                  </a:txBody>
                  <a:tcPr>
                    <a:lnT w="12700" cmpd="sng">
                      <a:noFill/>
                    </a:lnT>
                    <a:solidFill>
                      <a:srgbClr val="1C355E"/>
                    </a:solidFill>
                  </a:tcPr>
                </a:tc>
                <a:extLst>
                  <a:ext uri="{0D108BD9-81ED-4DB2-BD59-A6C34878D82A}">
                    <a16:rowId xmlns:a16="http://schemas.microsoft.com/office/drawing/2014/main" val="3368387075"/>
                  </a:ext>
                </a:extLst>
              </a:tr>
              <a:tr h="335827">
                <a:tc>
                  <a:txBody>
                    <a:bodyPr/>
                    <a:lstStyle/>
                    <a:p>
                      <a:pPr algn="l"/>
                      <a:r>
                        <a:rPr lang="en-US"/>
                        <a:t>Alicia Triemert | </a:t>
                      </a:r>
                      <a:r>
                        <a:rPr lang="en-US">
                          <a:hlinkClick r:id="rId3"/>
                        </a:rPr>
                        <a:t>atriemert@greatplainsfoodbank.org</a:t>
                      </a:r>
                      <a:r>
                        <a:rPr lang="en-US"/>
                        <a:t> | </a:t>
                      </a:r>
                      <a:r>
                        <a:rPr lang="en-US" sz="1800" kern="1200">
                          <a:solidFill>
                            <a:schemeClr val="dk1"/>
                          </a:solidFill>
                          <a:effectLst/>
                          <a:latin typeface="+mn-lt"/>
                          <a:ea typeface="+mn-ea"/>
                          <a:cs typeface="+mn-cs"/>
                        </a:rPr>
                        <a:t>701.476.9114</a:t>
                      </a:r>
                      <a:endParaRPr lang="en-US"/>
                    </a:p>
                  </a:txBody>
                  <a:tcPr>
                    <a:solidFill>
                      <a:schemeClr val="bg1"/>
                    </a:solidFill>
                  </a:tcPr>
                </a:tc>
                <a:extLst>
                  <a:ext uri="{0D108BD9-81ED-4DB2-BD59-A6C34878D82A}">
                    <a16:rowId xmlns:a16="http://schemas.microsoft.com/office/drawing/2014/main" val="1717591880"/>
                  </a:ext>
                </a:extLst>
              </a:tr>
              <a:tr h="335827">
                <a:tc>
                  <a:txBody>
                    <a:bodyPr/>
                    <a:lstStyle/>
                    <a:p>
                      <a:pPr algn="l"/>
                      <a:r>
                        <a:rPr lang="en-US" sz="1800" b="1" kern="1200">
                          <a:solidFill>
                            <a:schemeClr val="lt1"/>
                          </a:solidFill>
                          <a:latin typeface="+mn-lt"/>
                          <a:ea typeface="+mn-ea"/>
                          <a:cs typeface="+mn-cs"/>
                        </a:rPr>
                        <a:t>Retail Rescue &amp; Agency Enabled Retail Rescue</a:t>
                      </a:r>
                    </a:p>
                  </a:txBody>
                  <a:tcPr>
                    <a:solidFill>
                      <a:srgbClr val="1C355E"/>
                    </a:solidFill>
                  </a:tcPr>
                </a:tc>
                <a:extLst>
                  <a:ext uri="{0D108BD9-81ED-4DB2-BD59-A6C34878D82A}">
                    <a16:rowId xmlns:a16="http://schemas.microsoft.com/office/drawing/2014/main" val="210466825"/>
                  </a:ext>
                </a:extLst>
              </a:tr>
              <a:tr h="335827">
                <a:tc>
                  <a:txBody>
                    <a:bodyPr/>
                    <a:lstStyle/>
                    <a:p>
                      <a:pPr algn="l"/>
                      <a:r>
                        <a:rPr lang="en-US"/>
                        <a:t>Stephanie Erickson | </a:t>
                      </a:r>
                      <a:r>
                        <a:rPr lang="en-US">
                          <a:hlinkClick r:id="rId4"/>
                        </a:rPr>
                        <a:t>serickson@greatplainsfoodbank.org</a:t>
                      </a:r>
                      <a:r>
                        <a:rPr lang="en-US"/>
                        <a:t> | </a:t>
                      </a:r>
                      <a:r>
                        <a:rPr lang="en-US" sz="1800" kern="1200">
                          <a:solidFill>
                            <a:schemeClr val="dk1"/>
                          </a:solidFill>
                          <a:effectLst/>
                          <a:latin typeface="+mn-lt"/>
                          <a:ea typeface="+mn-ea"/>
                          <a:cs typeface="+mn-cs"/>
                        </a:rPr>
                        <a:t>763.913.6433</a:t>
                      </a:r>
                      <a:endParaRPr lang="en-US"/>
                    </a:p>
                  </a:txBody>
                  <a:tcPr>
                    <a:solidFill>
                      <a:schemeClr val="bg1"/>
                    </a:solidFill>
                  </a:tcPr>
                </a:tc>
                <a:extLst>
                  <a:ext uri="{0D108BD9-81ED-4DB2-BD59-A6C34878D82A}">
                    <a16:rowId xmlns:a16="http://schemas.microsoft.com/office/drawing/2014/main" val="2776537289"/>
                  </a:ext>
                </a:extLst>
              </a:tr>
              <a:tr h="335827">
                <a:tc>
                  <a:txBody>
                    <a:bodyPr/>
                    <a:lstStyle/>
                    <a:p>
                      <a:pPr algn="l"/>
                      <a:r>
                        <a:rPr lang="en-US" sz="1800" b="1" kern="1200">
                          <a:solidFill>
                            <a:schemeClr val="lt1"/>
                          </a:solidFill>
                          <a:latin typeface="+mn-lt"/>
                          <a:ea typeface="+mn-ea"/>
                          <a:cs typeface="+mn-cs"/>
                        </a:rPr>
                        <a:t>Repack Program</a:t>
                      </a:r>
                    </a:p>
                  </a:txBody>
                  <a:tcPr>
                    <a:solidFill>
                      <a:srgbClr val="1C355E"/>
                    </a:solidFill>
                  </a:tcPr>
                </a:tc>
                <a:extLst>
                  <a:ext uri="{0D108BD9-81ED-4DB2-BD59-A6C34878D82A}">
                    <a16:rowId xmlns:a16="http://schemas.microsoft.com/office/drawing/2014/main" val="2461771282"/>
                  </a:ext>
                </a:extLst>
              </a:tr>
              <a:tr h="335827">
                <a:tc>
                  <a:txBody>
                    <a:bodyPr/>
                    <a:lstStyle/>
                    <a:p>
                      <a:pPr fontAlgn="base" latinLnBrk="1"/>
                      <a:r>
                        <a:rPr lang="en-US"/>
                        <a:t>Jill </a:t>
                      </a:r>
                      <a:r>
                        <a:rPr lang="en-US" sz="1800" b="0" kern="1200">
                          <a:solidFill>
                            <a:schemeClr val="dk1"/>
                          </a:solidFill>
                          <a:effectLst/>
                          <a:latin typeface="+mn-lt"/>
                          <a:ea typeface="+mn-ea"/>
                          <a:cs typeface="+mn-cs"/>
                        </a:rPr>
                        <a:t>Ambuehl | </a:t>
                      </a:r>
                      <a:r>
                        <a:rPr lang="en-US" sz="1800" b="0" kern="1200">
                          <a:solidFill>
                            <a:schemeClr val="dk1"/>
                          </a:solidFill>
                          <a:effectLst/>
                          <a:latin typeface="+mn-lt"/>
                          <a:ea typeface="+mn-ea"/>
                          <a:cs typeface="+mn-cs"/>
                          <a:hlinkClick r:id="rId5"/>
                        </a:rPr>
                        <a:t>jambuehl@greatplainsfoodbank.org</a:t>
                      </a:r>
                      <a:r>
                        <a:rPr lang="en-US" sz="1800" b="0" kern="1200">
                          <a:solidFill>
                            <a:schemeClr val="dk1"/>
                          </a:solidFill>
                          <a:effectLst/>
                          <a:latin typeface="+mn-lt"/>
                          <a:ea typeface="+mn-ea"/>
                          <a:cs typeface="+mn-cs"/>
                        </a:rPr>
                        <a:t> | </a:t>
                      </a:r>
                      <a:r>
                        <a:rPr lang="en-US" sz="1800" kern="1200">
                          <a:solidFill>
                            <a:schemeClr val="dk1"/>
                          </a:solidFill>
                          <a:effectLst/>
                          <a:latin typeface="+mn-lt"/>
                          <a:ea typeface="+mn-ea"/>
                          <a:cs typeface="+mn-cs"/>
                        </a:rPr>
                        <a:t>701.476.9122</a:t>
                      </a:r>
                      <a:endParaRPr lang="en-US" sz="1800" b="0" kern="1200">
                        <a:solidFill>
                          <a:schemeClr val="dk1"/>
                        </a:solidFill>
                        <a:effectLst/>
                        <a:latin typeface="+mn-lt"/>
                        <a:ea typeface="+mn-ea"/>
                        <a:cs typeface="+mn-cs"/>
                      </a:endParaRPr>
                    </a:p>
                  </a:txBody>
                  <a:tcPr>
                    <a:solidFill>
                      <a:schemeClr val="bg1"/>
                    </a:solidFill>
                  </a:tcPr>
                </a:tc>
                <a:extLst>
                  <a:ext uri="{0D108BD9-81ED-4DB2-BD59-A6C34878D82A}">
                    <a16:rowId xmlns:a16="http://schemas.microsoft.com/office/drawing/2014/main" val="3652292585"/>
                  </a:ext>
                </a:extLst>
              </a:tr>
              <a:tr h="335827">
                <a:tc>
                  <a:txBody>
                    <a:bodyPr/>
                    <a:lstStyle/>
                    <a:p>
                      <a:pPr algn="l"/>
                      <a:r>
                        <a:rPr lang="en-US" sz="1800" b="1" kern="1200">
                          <a:solidFill>
                            <a:schemeClr val="lt1"/>
                          </a:solidFill>
                          <a:latin typeface="+mn-lt"/>
                          <a:ea typeface="+mn-ea"/>
                          <a:cs typeface="+mn-cs"/>
                        </a:rPr>
                        <a:t>Tribal Elder Nourishment Boxes  </a:t>
                      </a:r>
                    </a:p>
                  </a:txBody>
                  <a:tcPr>
                    <a:solidFill>
                      <a:srgbClr val="1C355E"/>
                    </a:solidFill>
                  </a:tcPr>
                </a:tc>
                <a:extLst>
                  <a:ext uri="{0D108BD9-81ED-4DB2-BD59-A6C34878D82A}">
                    <a16:rowId xmlns:a16="http://schemas.microsoft.com/office/drawing/2014/main" val="2775870599"/>
                  </a:ext>
                </a:extLst>
              </a:tr>
              <a:tr h="335827">
                <a:tc>
                  <a:txBody>
                    <a:bodyPr/>
                    <a:lstStyle/>
                    <a:p>
                      <a:pPr algn="l"/>
                      <a:r>
                        <a:rPr lang="en-US"/>
                        <a:t>Mel Ell | </a:t>
                      </a:r>
                      <a:r>
                        <a:rPr lang="en-US">
                          <a:hlinkClick r:id="rId6"/>
                        </a:rPr>
                        <a:t>mell@greatplainsfoodbank.org</a:t>
                      </a:r>
                      <a:r>
                        <a:rPr lang="en-US"/>
                        <a:t> | </a:t>
                      </a:r>
                      <a:r>
                        <a:rPr lang="en-US" sz="1800" kern="1200">
                          <a:solidFill>
                            <a:schemeClr val="dk1"/>
                          </a:solidFill>
                          <a:effectLst/>
                          <a:latin typeface="+mn-lt"/>
                          <a:ea typeface="+mn-ea"/>
                          <a:cs typeface="+mn-cs"/>
                        </a:rPr>
                        <a:t>701.476.9121</a:t>
                      </a:r>
                      <a:endParaRPr lang="en-US"/>
                    </a:p>
                  </a:txBody>
                  <a:tcPr>
                    <a:solidFill>
                      <a:schemeClr val="bg1"/>
                    </a:solidFill>
                  </a:tcPr>
                </a:tc>
                <a:extLst>
                  <a:ext uri="{0D108BD9-81ED-4DB2-BD59-A6C34878D82A}">
                    <a16:rowId xmlns:a16="http://schemas.microsoft.com/office/drawing/2014/main" val="4292897170"/>
                  </a:ext>
                </a:extLst>
              </a:tr>
              <a:tr h="335827">
                <a:tc>
                  <a:txBody>
                    <a:bodyPr/>
                    <a:lstStyle/>
                    <a:p>
                      <a:pPr algn="l"/>
                      <a:r>
                        <a:rPr lang="en-US" sz="1800" b="1" kern="1200">
                          <a:solidFill>
                            <a:schemeClr val="lt1"/>
                          </a:solidFill>
                          <a:latin typeface="+mn-lt"/>
                          <a:ea typeface="+mn-ea"/>
                          <a:cs typeface="+mn-cs"/>
                        </a:rPr>
                        <a:t>Clinic Food Boxes &amp; Kitchen Coalition</a:t>
                      </a:r>
                    </a:p>
                  </a:txBody>
                  <a:tcPr>
                    <a:solidFill>
                      <a:srgbClr val="1C355E"/>
                    </a:solidFill>
                  </a:tcPr>
                </a:tc>
                <a:extLst>
                  <a:ext uri="{0D108BD9-81ED-4DB2-BD59-A6C34878D82A}">
                    <a16:rowId xmlns:a16="http://schemas.microsoft.com/office/drawing/2014/main" val="1843291645"/>
                  </a:ext>
                </a:extLst>
              </a:tr>
              <a:tr h="335827">
                <a:tc>
                  <a:txBody>
                    <a:bodyPr/>
                    <a:lstStyle/>
                    <a:p>
                      <a:pPr algn="l"/>
                      <a:r>
                        <a:rPr lang="en-US"/>
                        <a:t>Ashley Baker | </a:t>
                      </a:r>
                      <a:r>
                        <a:rPr lang="en-US">
                          <a:hlinkClick r:id="rId7"/>
                        </a:rPr>
                        <a:t>abaker@greatplainsfoodbank.org</a:t>
                      </a:r>
                      <a:r>
                        <a:rPr lang="en-US"/>
                        <a:t> | </a:t>
                      </a:r>
                      <a:r>
                        <a:rPr lang="en-US" sz="1800" kern="1200">
                          <a:solidFill>
                            <a:schemeClr val="dk1"/>
                          </a:solidFill>
                          <a:effectLst/>
                          <a:latin typeface="+mn-lt"/>
                          <a:ea typeface="+mn-ea"/>
                          <a:cs typeface="+mn-cs"/>
                        </a:rPr>
                        <a:t>701.248.5952</a:t>
                      </a:r>
                      <a:endParaRPr lang="en-US"/>
                    </a:p>
                  </a:txBody>
                  <a:tcPr>
                    <a:solidFill>
                      <a:schemeClr val="bg1"/>
                    </a:solidFill>
                  </a:tcPr>
                </a:tc>
                <a:extLst>
                  <a:ext uri="{0D108BD9-81ED-4DB2-BD59-A6C34878D82A}">
                    <a16:rowId xmlns:a16="http://schemas.microsoft.com/office/drawing/2014/main" val="3378353141"/>
                  </a:ext>
                </a:extLst>
              </a:tr>
              <a:tr h="335827">
                <a:tc>
                  <a:txBody>
                    <a:bodyPr/>
                    <a:lstStyle/>
                    <a:p>
                      <a:pPr algn="l"/>
                      <a:r>
                        <a:rPr lang="en-US" sz="1800" b="1" kern="1200">
                          <a:solidFill>
                            <a:schemeClr val="lt1"/>
                          </a:solidFill>
                          <a:latin typeface="+mn-lt"/>
                          <a:ea typeface="+mn-ea"/>
                          <a:cs typeface="+mn-cs"/>
                        </a:rPr>
                        <a:t>East Side – Pantries &amp; Meal Sites + Pop-Up Pantries</a:t>
                      </a:r>
                    </a:p>
                  </a:txBody>
                  <a:tcPr>
                    <a:solidFill>
                      <a:srgbClr val="1C355E"/>
                    </a:solidFill>
                  </a:tcPr>
                </a:tc>
                <a:extLst>
                  <a:ext uri="{0D108BD9-81ED-4DB2-BD59-A6C34878D82A}">
                    <a16:rowId xmlns:a16="http://schemas.microsoft.com/office/drawing/2014/main" val="3313744802"/>
                  </a:ext>
                </a:extLst>
              </a:tr>
              <a:tr h="335827">
                <a:tc>
                  <a:txBody>
                    <a:bodyPr/>
                    <a:lstStyle/>
                    <a:p>
                      <a:pPr algn="l"/>
                      <a:r>
                        <a:rPr lang="en-US"/>
                        <a:t>Alissa Finke | </a:t>
                      </a:r>
                      <a:r>
                        <a:rPr lang="en-US">
                          <a:hlinkClick r:id="rId8"/>
                        </a:rPr>
                        <a:t>afinke@greatplainsfoodbank.org</a:t>
                      </a:r>
                      <a:r>
                        <a:rPr lang="en-US"/>
                        <a:t> | </a:t>
                      </a:r>
                      <a:r>
                        <a:rPr lang="en-US" sz="1800" kern="1200">
                          <a:solidFill>
                            <a:schemeClr val="dk1"/>
                          </a:solidFill>
                          <a:effectLst/>
                          <a:latin typeface="+mn-lt"/>
                          <a:ea typeface="+mn-ea"/>
                          <a:cs typeface="+mn-cs"/>
                        </a:rPr>
                        <a:t>701.405.3098</a:t>
                      </a:r>
                      <a:endParaRPr lang="en-US"/>
                    </a:p>
                  </a:txBody>
                  <a:tcPr>
                    <a:solidFill>
                      <a:schemeClr val="bg1"/>
                    </a:solidFill>
                  </a:tcPr>
                </a:tc>
                <a:extLst>
                  <a:ext uri="{0D108BD9-81ED-4DB2-BD59-A6C34878D82A}">
                    <a16:rowId xmlns:a16="http://schemas.microsoft.com/office/drawing/2014/main" val="2449765366"/>
                  </a:ext>
                </a:extLst>
              </a:tr>
              <a:tr h="335827">
                <a:tc>
                  <a:txBody>
                    <a:bodyPr/>
                    <a:lstStyle/>
                    <a:p>
                      <a:pPr marL="0" algn="l" defTabSz="914400" rtl="0" eaLnBrk="1" latinLnBrk="0" hangingPunct="1"/>
                      <a:r>
                        <a:rPr lang="en-US" sz="1800" b="1" kern="1200">
                          <a:solidFill>
                            <a:schemeClr val="lt1"/>
                          </a:solidFill>
                          <a:latin typeface="+mn-lt"/>
                          <a:ea typeface="+mn-ea"/>
                          <a:cs typeface="+mn-cs"/>
                        </a:rPr>
                        <a:t>West Side – Pantries &amp; Meal Sites </a:t>
                      </a:r>
                    </a:p>
                  </a:txBody>
                  <a:tcPr>
                    <a:solidFill>
                      <a:srgbClr val="1C355E"/>
                    </a:solidFill>
                  </a:tcPr>
                </a:tc>
                <a:extLst>
                  <a:ext uri="{0D108BD9-81ED-4DB2-BD59-A6C34878D82A}">
                    <a16:rowId xmlns:a16="http://schemas.microsoft.com/office/drawing/2014/main" val="2067642385"/>
                  </a:ext>
                </a:extLst>
              </a:tr>
              <a:tr h="335827">
                <a:tc>
                  <a:txBody>
                    <a:bodyPr/>
                    <a:lstStyle/>
                    <a:p>
                      <a:pPr algn="l"/>
                      <a:r>
                        <a:rPr lang="en-US"/>
                        <a:t>Kayla Beck | </a:t>
                      </a:r>
                      <a:r>
                        <a:rPr lang="en-US">
                          <a:hlinkClick r:id="rId9"/>
                        </a:rPr>
                        <a:t>kbeck@greatplainsfoodbank.org</a:t>
                      </a:r>
                      <a:r>
                        <a:rPr lang="en-US"/>
                        <a:t> | </a:t>
                      </a:r>
                      <a:r>
                        <a:rPr lang="en-US" sz="1800" b="0" i="0" kern="1200">
                          <a:solidFill>
                            <a:schemeClr val="dk1"/>
                          </a:solidFill>
                          <a:effectLst/>
                          <a:latin typeface="+mn-lt"/>
                          <a:ea typeface="+mn-ea"/>
                          <a:cs typeface="+mn-cs"/>
                        </a:rPr>
                        <a:t>701.390.2513</a:t>
                      </a:r>
                      <a:endParaRPr lang="en-US"/>
                    </a:p>
                  </a:txBody>
                  <a:tcPr>
                    <a:solidFill>
                      <a:schemeClr val="bg1"/>
                    </a:solidFill>
                  </a:tcPr>
                </a:tc>
                <a:extLst>
                  <a:ext uri="{0D108BD9-81ED-4DB2-BD59-A6C34878D82A}">
                    <a16:rowId xmlns:a16="http://schemas.microsoft.com/office/drawing/2014/main" val="3214556883"/>
                  </a:ext>
                </a:extLst>
              </a:tr>
            </a:tbl>
          </a:graphicData>
        </a:graphic>
      </p:graphicFrame>
    </p:spTree>
    <p:extLst>
      <p:ext uri="{BB962C8B-B14F-4D97-AF65-F5344CB8AC3E}">
        <p14:creationId xmlns:p14="http://schemas.microsoft.com/office/powerpoint/2010/main" val="694476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979698-5BF3-3CF0-B642-209EC86E1B8A}"/>
              </a:ext>
            </a:extLst>
          </p:cNvPr>
          <p:cNvSpPr txBox="1"/>
          <p:nvPr/>
        </p:nvSpPr>
        <p:spPr>
          <a:xfrm>
            <a:off x="516466" y="3312066"/>
            <a:ext cx="5698068" cy="1107996"/>
          </a:xfrm>
          <a:prstGeom prst="rect">
            <a:avLst/>
          </a:prstGeom>
          <a:noFill/>
        </p:spPr>
        <p:txBody>
          <a:bodyPr wrap="square">
            <a:spAutoFit/>
          </a:bodyPr>
          <a:lstStyle/>
          <a:p>
            <a:r>
              <a:rPr lang="en-US" sz="6600" b="0" i="0" u="none" strike="noStrike">
                <a:solidFill>
                  <a:srgbClr val="0A233F"/>
                </a:solidFill>
                <a:effectLst/>
                <a:latin typeface="+mj-lt"/>
              </a:rPr>
              <a:t>THANK YOU!</a:t>
            </a:r>
            <a:r>
              <a:rPr lang="en-US" sz="6600" b="0" i="0">
                <a:solidFill>
                  <a:srgbClr val="0A233F"/>
                </a:solidFill>
                <a:effectLst/>
                <a:latin typeface="+mj-lt"/>
              </a:rPr>
              <a:t>​</a:t>
            </a:r>
            <a:endParaRPr lang="en-US" sz="6600">
              <a:solidFill>
                <a:srgbClr val="0A233F"/>
              </a:solidFill>
              <a:latin typeface="+mj-lt"/>
            </a:endParaRPr>
          </a:p>
        </p:txBody>
      </p:sp>
      <p:sp>
        <p:nvSpPr>
          <p:cNvPr id="5" name="TextBox 4">
            <a:extLst>
              <a:ext uri="{FF2B5EF4-FFF2-40B4-BE49-F238E27FC236}">
                <a16:creationId xmlns:a16="http://schemas.microsoft.com/office/drawing/2014/main" id="{E93F206C-1FE1-53D9-EA36-BF2DD7492459}"/>
              </a:ext>
            </a:extLst>
          </p:cNvPr>
          <p:cNvSpPr txBox="1"/>
          <p:nvPr/>
        </p:nvSpPr>
        <p:spPr>
          <a:xfrm>
            <a:off x="516466" y="4368800"/>
            <a:ext cx="6096000" cy="461665"/>
          </a:xfrm>
          <a:prstGeom prst="rect">
            <a:avLst/>
          </a:prstGeom>
          <a:noFill/>
        </p:spPr>
        <p:txBody>
          <a:bodyPr wrap="square">
            <a:spAutoFit/>
          </a:bodyPr>
          <a:lstStyle/>
          <a:p>
            <a:r>
              <a:rPr lang="en-US" sz="2400">
                <a:solidFill>
                  <a:srgbClr val="0A233F"/>
                </a:solidFill>
              </a:rPr>
              <a:t>Any Questions or Concerns?​</a:t>
            </a:r>
          </a:p>
        </p:txBody>
      </p:sp>
    </p:spTree>
    <p:extLst>
      <p:ext uri="{BB962C8B-B14F-4D97-AF65-F5344CB8AC3E}">
        <p14:creationId xmlns:p14="http://schemas.microsoft.com/office/powerpoint/2010/main" val="2975409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For Feeding America - Member Of Feeding America Clipart - Full ...">
            <a:extLst>
              <a:ext uri="{FF2B5EF4-FFF2-40B4-BE49-F238E27FC236}">
                <a16:creationId xmlns:a16="http://schemas.microsoft.com/office/drawing/2014/main" id="{1B79E525-3EB3-AB8B-A357-6B7ABFDCD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87" y="1363748"/>
            <a:ext cx="5352313" cy="28018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74B55F-BBCD-78F0-ED57-0D640CACC04F}"/>
              </a:ext>
            </a:extLst>
          </p:cNvPr>
          <p:cNvSpPr txBox="1"/>
          <p:nvPr/>
        </p:nvSpPr>
        <p:spPr>
          <a:xfrm>
            <a:off x="6436770" y="2413337"/>
            <a:ext cx="5145629" cy="2031325"/>
          </a:xfrm>
          <a:prstGeom prst="rect">
            <a:avLst/>
          </a:prstGeom>
          <a:noFill/>
        </p:spPr>
        <p:txBody>
          <a:bodyPr wrap="square" rtlCol="0">
            <a:spAutoFit/>
          </a:bodyPr>
          <a:lstStyle/>
          <a:p>
            <a:pPr fontAlgn="base"/>
            <a:r>
              <a:rPr lang="en-US">
                <a:solidFill>
                  <a:srgbClr val="0A233F"/>
                </a:solidFill>
              </a:rPr>
              <a:t>Feeding America is the largest charity working to end hunger in the United States. The GPFB is a proud partner food bank of Feeding America along with 199 other food banks across the US and Puerto Rico. ​</a:t>
            </a:r>
          </a:p>
          <a:p>
            <a:pPr fontAlgn="base"/>
            <a:r>
              <a:rPr lang="en-US">
                <a:solidFill>
                  <a:srgbClr val="0A233F"/>
                </a:solidFill>
              </a:rPr>
              <a:t>​</a:t>
            </a:r>
          </a:p>
          <a:p>
            <a:pPr fontAlgn="base"/>
            <a:r>
              <a:rPr lang="en-US">
                <a:solidFill>
                  <a:srgbClr val="0A233F"/>
                </a:solidFill>
              </a:rPr>
              <a:t>Learn more at </a:t>
            </a:r>
            <a:r>
              <a:rPr lang="en-US" u="sng">
                <a:solidFill>
                  <a:srgbClr val="0A233F"/>
                </a:solidFill>
                <a:hlinkClick r:id="rId4">
                  <a:extLst>
                    <a:ext uri="{A12FA001-AC4F-418D-AE19-62706E023703}">
                      <ahyp:hlinkClr xmlns:ahyp="http://schemas.microsoft.com/office/drawing/2018/hyperlinkcolor" val="tx"/>
                    </a:ext>
                  </a:extLst>
                </a:hlinkClick>
              </a:rPr>
              <a:t>feedingamerica.org. </a:t>
            </a:r>
            <a:endParaRPr lang="en-US">
              <a:solidFill>
                <a:srgbClr val="0A233F"/>
              </a:solidFill>
            </a:endParaRPr>
          </a:p>
        </p:txBody>
      </p:sp>
    </p:spTree>
    <p:extLst>
      <p:ext uri="{BB962C8B-B14F-4D97-AF65-F5344CB8AC3E}">
        <p14:creationId xmlns:p14="http://schemas.microsoft.com/office/powerpoint/2010/main" val="121436564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D0C1B-DC90-F3B0-AC19-7EE1FACA6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513A42-C8BC-748C-14C0-6309C6EDC4C8}"/>
              </a:ext>
            </a:extLst>
          </p:cNvPr>
          <p:cNvSpPr>
            <a:spLocks noGrp="1"/>
          </p:cNvSpPr>
          <p:nvPr>
            <p:ph type="title"/>
          </p:nvPr>
        </p:nvSpPr>
        <p:spPr/>
        <p:txBody>
          <a:bodyPr/>
          <a:lstStyle/>
          <a:p>
            <a:r>
              <a:rPr lang="en-US"/>
              <a:t>FOOD PANTRY/SHELF​</a:t>
            </a:r>
          </a:p>
        </p:txBody>
      </p:sp>
      <p:sp>
        <p:nvSpPr>
          <p:cNvPr id="4" name="TextBox 3">
            <a:extLst>
              <a:ext uri="{FF2B5EF4-FFF2-40B4-BE49-F238E27FC236}">
                <a16:creationId xmlns:a16="http://schemas.microsoft.com/office/drawing/2014/main" id="{528C5091-C2D8-BD7A-990E-4DB9C4399D11}"/>
              </a:ext>
            </a:extLst>
          </p:cNvPr>
          <p:cNvSpPr txBox="1"/>
          <p:nvPr/>
        </p:nvSpPr>
        <p:spPr>
          <a:xfrm>
            <a:off x="838200" y="1859971"/>
            <a:ext cx="5511800" cy="4154984"/>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A food pantry (also known as a food shelf) is a community-based organization that distributes groceries directly to individuals and families in need. Clients typically receive food items such as shelf-stable products, fresh produce, dairy, and protein to prepare meals at home. Food pantries may operate on scheduled distribution days or by appointment and often serve households within a geographic area.</a:t>
            </a:r>
            <a:endParaRPr lang="en-US" sz="2400">
              <a:solidFill>
                <a:srgbClr val="0A233F"/>
              </a:solidFill>
            </a:endParaRPr>
          </a:p>
        </p:txBody>
      </p:sp>
      <p:pic>
        <p:nvPicPr>
          <p:cNvPr id="6148" name="Picture 4">
            <a:extLst>
              <a:ext uri="{FF2B5EF4-FFF2-40B4-BE49-F238E27FC236}">
                <a16:creationId xmlns:a16="http://schemas.microsoft.com/office/drawing/2014/main" id="{A757C4FA-ED0D-7BCD-E722-CF7F4DE2A8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07" r="9532"/>
          <a:stretch>
            <a:fillRect/>
          </a:stretch>
        </p:blipFill>
        <p:spPr bwMode="auto">
          <a:xfrm>
            <a:off x="6648449" y="1999192"/>
            <a:ext cx="4432301"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28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20818-3364-F1EC-253A-E7151BEB97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AA4A0-3C59-3192-B56E-1AC1A0AA3030}"/>
              </a:ext>
            </a:extLst>
          </p:cNvPr>
          <p:cNvSpPr>
            <a:spLocks noGrp="1"/>
          </p:cNvSpPr>
          <p:nvPr>
            <p:ph type="title"/>
          </p:nvPr>
        </p:nvSpPr>
        <p:spPr/>
        <p:txBody>
          <a:bodyPr/>
          <a:lstStyle/>
          <a:p>
            <a:r>
              <a:rPr lang="en-US"/>
              <a:t>MEAL SITE</a:t>
            </a:r>
          </a:p>
        </p:txBody>
      </p:sp>
      <p:sp>
        <p:nvSpPr>
          <p:cNvPr id="4" name="TextBox 3">
            <a:extLst>
              <a:ext uri="{FF2B5EF4-FFF2-40B4-BE49-F238E27FC236}">
                <a16:creationId xmlns:a16="http://schemas.microsoft.com/office/drawing/2014/main" id="{FA6C53CF-40C3-BA63-7623-55B6787F9E90}"/>
              </a:ext>
            </a:extLst>
          </p:cNvPr>
          <p:cNvSpPr txBox="1"/>
          <p:nvPr/>
        </p:nvSpPr>
        <p:spPr>
          <a:xfrm>
            <a:off x="838200" y="1859971"/>
            <a:ext cx="5833533" cy="4154984"/>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A meal site, sometimes referred to as a soup kitchen, is a program that prepares and serves ready-to-eat meals to individuals in a communal setting. Meals are provided on-site at designated times and are typically open to the public, with no requirement for food preparation at home. Meal sites help address immediate hunger needs and often provide a welcoming space for community members experiencing food insecurity.</a:t>
            </a:r>
            <a:endParaRPr lang="en-US" sz="2400">
              <a:solidFill>
                <a:srgbClr val="0A233F"/>
              </a:solidFill>
            </a:endParaRPr>
          </a:p>
        </p:txBody>
      </p:sp>
      <p:pic>
        <p:nvPicPr>
          <p:cNvPr id="5" name="Picture 4">
            <a:extLst>
              <a:ext uri="{FF2B5EF4-FFF2-40B4-BE49-F238E27FC236}">
                <a16:creationId xmlns:a16="http://schemas.microsoft.com/office/drawing/2014/main" id="{A8B3AB82-6EBC-4869-B9EF-664705521293}"/>
              </a:ext>
            </a:extLst>
          </p:cNvPr>
          <p:cNvPicPr>
            <a:picLocks noChangeAspect="1"/>
          </p:cNvPicPr>
          <p:nvPr/>
        </p:nvPicPr>
        <p:blipFill>
          <a:blip r:embed="rId2">
            <a:extLst>
              <a:ext uri="{28A0092B-C50C-407E-A947-70E740481C1C}">
                <a14:useLocalDpi xmlns:a14="http://schemas.microsoft.com/office/drawing/2010/main" val="0"/>
              </a:ext>
            </a:extLst>
          </a:blip>
          <a:srcRect r="13144"/>
          <a:stretch>
            <a:fillRect/>
          </a:stretch>
        </p:blipFill>
        <p:spPr>
          <a:xfrm>
            <a:off x="7073900" y="2294929"/>
            <a:ext cx="4279899" cy="3285067"/>
          </a:xfrm>
          <a:prstGeom prst="rect">
            <a:avLst/>
          </a:prstGeom>
        </p:spPr>
      </p:pic>
    </p:spTree>
    <p:extLst>
      <p:ext uri="{BB962C8B-B14F-4D97-AF65-F5344CB8AC3E}">
        <p14:creationId xmlns:p14="http://schemas.microsoft.com/office/powerpoint/2010/main" val="1624961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C7A58-5507-4FF1-46A5-1DD9392ED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A7EAF-6118-ABE5-0B10-5B1346EFF843}"/>
              </a:ext>
            </a:extLst>
          </p:cNvPr>
          <p:cNvSpPr>
            <a:spLocks noGrp="1"/>
          </p:cNvSpPr>
          <p:nvPr>
            <p:ph type="title"/>
          </p:nvPr>
        </p:nvSpPr>
        <p:spPr/>
        <p:txBody>
          <a:bodyPr>
            <a:normAutofit/>
          </a:bodyPr>
          <a:lstStyle/>
          <a:p>
            <a:r>
              <a:rPr lang="en-US" sz="4000"/>
              <a:t>SENIOR COMMODITIES PROGRAM​</a:t>
            </a:r>
          </a:p>
        </p:txBody>
      </p:sp>
      <p:sp>
        <p:nvSpPr>
          <p:cNvPr id="4" name="TextBox 3">
            <a:extLst>
              <a:ext uri="{FF2B5EF4-FFF2-40B4-BE49-F238E27FC236}">
                <a16:creationId xmlns:a16="http://schemas.microsoft.com/office/drawing/2014/main" id="{3FF04FE7-A6F8-0CCF-9DEC-D1F010B53CEB}"/>
              </a:ext>
            </a:extLst>
          </p:cNvPr>
          <p:cNvSpPr txBox="1"/>
          <p:nvPr/>
        </p:nvSpPr>
        <p:spPr>
          <a:xfrm>
            <a:off x="838200" y="2417169"/>
            <a:ext cx="5977467" cy="3046988"/>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The Senior Commodities program provides monthly boxes of nutritious, shelf-stable food to low-income seniors to help supplement their diets and support their overall health. The boxes typically include a variety of staple items and are distributed through local agencies or community partners.</a:t>
            </a:r>
            <a:endParaRPr lang="en-US" sz="2400">
              <a:solidFill>
                <a:srgbClr val="0A233F"/>
              </a:solidFill>
            </a:endParaRPr>
          </a:p>
        </p:txBody>
      </p:sp>
      <p:pic>
        <p:nvPicPr>
          <p:cNvPr id="8194" name="Picture 2">
            <a:extLst>
              <a:ext uri="{FF2B5EF4-FFF2-40B4-BE49-F238E27FC236}">
                <a16:creationId xmlns:a16="http://schemas.microsoft.com/office/drawing/2014/main" id="{EC953C75-BAEA-B8C6-BD54-EDA1B26712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41" t="2520" r="33323" b="-2520"/>
          <a:stretch>
            <a:fillRect/>
          </a:stretch>
        </p:blipFill>
        <p:spPr bwMode="auto">
          <a:xfrm>
            <a:off x="7391401" y="2232504"/>
            <a:ext cx="3760871" cy="341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038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C5637-C341-90C6-B26E-649DC3365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D6C84-6B2A-6163-4138-F8FCBD64E844}"/>
              </a:ext>
            </a:extLst>
          </p:cNvPr>
          <p:cNvSpPr>
            <a:spLocks noGrp="1"/>
          </p:cNvSpPr>
          <p:nvPr>
            <p:ph type="title"/>
          </p:nvPr>
        </p:nvSpPr>
        <p:spPr/>
        <p:txBody>
          <a:bodyPr/>
          <a:lstStyle/>
          <a:p>
            <a:r>
              <a:rPr lang="en-US"/>
              <a:t>SCHOOL PANTRY PROGRAM ​</a:t>
            </a:r>
          </a:p>
        </p:txBody>
      </p:sp>
      <p:sp>
        <p:nvSpPr>
          <p:cNvPr id="4" name="TextBox 3">
            <a:extLst>
              <a:ext uri="{FF2B5EF4-FFF2-40B4-BE49-F238E27FC236}">
                <a16:creationId xmlns:a16="http://schemas.microsoft.com/office/drawing/2014/main" id="{7153F2DA-5842-BE1B-A5EF-DE65C81C8EE7}"/>
              </a:ext>
            </a:extLst>
          </p:cNvPr>
          <p:cNvSpPr txBox="1"/>
          <p:nvPr/>
        </p:nvSpPr>
        <p:spPr>
          <a:xfrm>
            <a:off x="838200" y="1859971"/>
            <a:ext cx="6883400" cy="4524315"/>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The School Pantry Program offers food pantry directly inside of a school; it allows student access to food assistance. A school pantry can take many forms and sizes depending on the need of the school and the space available. School pantries contain many of the items you will find inside a traditional Great Plains Food Bank partner food pantry. Items may include canned goods, cereals, pasta, personal items, clothing, fresh and frozen products. Each school may customize the program to match their available resources and the community’s needs.</a:t>
            </a:r>
            <a:endParaRPr lang="en-US" sz="2400">
              <a:solidFill>
                <a:srgbClr val="0A233F"/>
              </a:solidFill>
            </a:endParaRPr>
          </a:p>
        </p:txBody>
      </p:sp>
      <p:pic>
        <p:nvPicPr>
          <p:cNvPr id="9218" name="Picture 2">
            <a:extLst>
              <a:ext uri="{FF2B5EF4-FFF2-40B4-BE49-F238E27FC236}">
                <a16:creationId xmlns:a16="http://schemas.microsoft.com/office/drawing/2014/main" id="{404060E9-4615-3B25-F509-BF5AFF888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7950" y="1764831"/>
            <a:ext cx="3345850" cy="4524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40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65421-A0F6-93B3-02C9-6FCAC217DE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22C1D-3277-BDC3-BBD8-10EDA170678F}"/>
              </a:ext>
            </a:extLst>
          </p:cNvPr>
          <p:cNvSpPr>
            <a:spLocks noGrp="1"/>
          </p:cNvSpPr>
          <p:nvPr>
            <p:ph type="title"/>
          </p:nvPr>
        </p:nvSpPr>
        <p:spPr/>
        <p:txBody>
          <a:bodyPr/>
          <a:lstStyle/>
          <a:p>
            <a:r>
              <a:rPr lang="en-US"/>
              <a:t>BACKPACK PROGRAM​</a:t>
            </a:r>
          </a:p>
        </p:txBody>
      </p:sp>
      <p:sp>
        <p:nvSpPr>
          <p:cNvPr id="4" name="TextBox 3">
            <a:extLst>
              <a:ext uri="{FF2B5EF4-FFF2-40B4-BE49-F238E27FC236}">
                <a16:creationId xmlns:a16="http://schemas.microsoft.com/office/drawing/2014/main" id="{8D9E44BB-D407-CE7F-3EC3-8B544D3DBF83}"/>
              </a:ext>
            </a:extLst>
          </p:cNvPr>
          <p:cNvSpPr txBox="1"/>
          <p:nvPr/>
        </p:nvSpPr>
        <p:spPr>
          <a:xfrm>
            <a:off x="838200" y="2130904"/>
            <a:ext cx="5020733" cy="3785652"/>
          </a:xfrm>
          <a:prstGeom prst="rect">
            <a:avLst/>
          </a:prstGeom>
          <a:noFill/>
        </p:spPr>
        <p:txBody>
          <a:bodyPr wrap="square">
            <a:spAutoFit/>
          </a:bodyPr>
          <a:lstStyle/>
          <a:p>
            <a:r>
              <a:rPr lang="en-US" sz="2400" b="0" i="0" u="none" strike="noStrike">
                <a:solidFill>
                  <a:srgbClr val="0A233F"/>
                </a:solidFill>
                <a:effectLst/>
                <a:latin typeface="Aptos" panose="020B0004020202020204" pitchFamily="34" charset="0"/>
              </a:rPr>
              <a:t>The Backpack Program provides children with a bag of nutritious, easy-to-prepare food to take home over weekends or school breaks when they may not have access to regular meals. The food is discreetly distributed through schools or youth organizations to ensure students have consistent nourishment outside of school hours.</a:t>
            </a:r>
            <a:endParaRPr lang="en-US" sz="2400">
              <a:solidFill>
                <a:srgbClr val="0A233F"/>
              </a:solidFill>
            </a:endParaRPr>
          </a:p>
        </p:txBody>
      </p:sp>
      <p:pic>
        <p:nvPicPr>
          <p:cNvPr id="10242" name="Picture 2">
            <a:extLst>
              <a:ext uri="{FF2B5EF4-FFF2-40B4-BE49-F238E27FC236}">
                <a16:creationId xmlns:a16="http://schemas.microsoft.com/office/drawing/2014/main" id="{D3B369BF-B0D5-10F3-A740-BF734D17B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4575" y="2590217"/>
            <a:ext cx="5229225"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4611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c3a5bcd-2b7c-4bb0-91c7-b292d825500b">
      <Terms xmlns="http://schemas.microsoft.com/office/infopath/2007/PartnerControls"/>
    </lcf76f155ced4ddcb4097134ff3c332f>
    <_Flow_SignoffStatus xmlns="8c3a5bcd-2b7c-4bb0-91c7-b292d825500b" xsi:nil="true"/>
    <TaxCatchAll xmlns="be35a1ad-c6f5-4821-b9df-1a848963aac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67B17FD853F94A9BC4A753DFB51A2F" ma:contentTypeVersion="18" ma:contentTypeDescription="Create a new document." ma:contentTypeScope="" ma:versionID="162e29b57bbcb9dbb011d591c8f6babc">
  <xsd:schema xmlns:xsd="http://www.w3.org/2001/XMLSchema" xmlns:xs="http://www.w3.org/2001/XMLSchema" xmlns:p="http://schemas.microsoft.com/office/2006/metadata/properties" xmlns:ns2="8c3a5bcd-2b7c-4bb0-91c7-b292d825500b" xmlns:ns3="be35a1ad-c6f5-4821-b9df-1a848963aac6" targetNamespace="http://schemas.microsoft.com/office/2006/metadata/properties" ma:root="true" ma:fieldsID="fd4b0fe7d3859b545429293ab29ab869" ns2:_="" ns3:_="">
    <xsd:import namespace="8c3a5bcd-2b7c-4bb0-91c7-b292d825500b"/>
    <xsd:import namespace="be35a1ad-c6f5-4821-b9df-1a848963aac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SearchProperties" minOccurs="0"/>
                <xsd:element ref="ns2:MediaLengthInSeconds" minOccurs="0"/>
                <xsd:element ref="ns2:MediaServiceLocation"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3a5bcd-2b7c-4bb0-91c7-b292d82550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abdc6eb-1217-43bb-a7d1-33d2f7a3d8e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5a1ad-c6f5-4821-b9df-1a848963aac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28bf813-59e0-4c49-83c6-5300aba0b782}" ma:internalName="TaxCatchAll" ma:showField="CatchAllData" ma:web="be35a1ad-c6f5-4821-b9df-1a848963aa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920810-CD66-4EB8-99F8-C53317B67F4F}">
  <ds:schemaRefs>
    <ds:schemaRef ds:uri="http://schemas.microsoft.com/sharepoint/v3/contenttype/forms"/>
  </ds:schemaRefs>
</ds:datastoreItem>
</file>

<file path=customXml/itemProps2.xml><?xml version="1.0" encoding="utf-8"?>
<ds:datastoreItem xmlns:ds="http://schemas.openxmlformats.org/officeDocument/2006/customXml" ds:itemID="{48E0A868-7DDA-4001-B795-81A6E3F8516D}">
  <ds:schemaRefs>
    <ds:schemaRef ds:uri="http://purl.org/dc/terms/"/>
    <ds:schemaRef ds:uri="be35a1ad-c6f5-4821-b9df-1a848963aac6"/>
    <ds:schemaRef ds:uri="http://www.w3.org/XML/1998/namespace"/>
    <ds:schemaRef ds:uri="8c3a5bcd-2b7c-4bb0-91c7-b292d825500b"/>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6CFDF7E-71C8-4CA2-B080-F75EA40C588A}">
  <ds:schemaRefs>
    <ds:schemaRef ds:uri="8c3a5bcd-2b7c-4bb0-91c7-b292d825500b"/>
    <ds:schemaRef ds:uri="be35a1ad-c6f5-4821-b9df-1a848963aa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7a49d48-9722-4d15-885d-c068794ad732}" enabled="0" method="" siteId="{47a49d48-9722-4d15-885d-c068794ad732}" removed="1"/>
</clbl:labelList>
</file>

<file path=docProps/app.xml><?xml version="1.0" encoding="utf-8"?>
<Properties xmlns="http://schemas.openxmlformats.org/officeDocument/2006/extended-properties" xmlns:vt="http://schemas.openxmlformats.org/officeDocument/2006/docPropsVTypes">
  <TotalTime>0</TotalTime>
  <Words>2637</Words>
  <Application>Microsoft Office PowerPoint</Application>
  <PresentationFormat>Widescreen</PresentationFormat>
  <Paragraphs>229</Paragraphs>
  <Slides>37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Arial</vt:lpstr>
      <vt:lpstr>Nunito Sans</vt:lpstr>
      <vt:lpstr>Nunito Sans ExtraBold</vt:lpstr>
      <vt:lpstr>Office Theme</vt:lpstr>
      <vt:lpstr>PowerPoint Presentation</vt:lpstr>
      <vt:lpstr>INCLUDED MATERIALS</vt:lpstr>
      <vt:lpstr>PowerPoint Presentation</vt:lpstr>
      <vt:lpstr>PowerPoint Presentation</vt:lpstr>
      <vt:lpstr>FOOD PANTRY/SHELF​</vt:lpstr>
      <vt:lpstr>MEAL SITE</vt:lpstr>
      <vt:lpstr>SENIOR COMMODITIES PROGRAM​</vt:lpstr>
      <vt:lpstr>SCHOOL PANTRY PROGRAM ​</vt:lpstr>
      <vt:lpstr>BACKPACK PROGRAM​</vt:lpstr>
      <vt:lpstr>YOUTH SUMMER MEALS​</vt:lpstr>
      <vt:lpstr>RETAIL RESCUE AND AGENCY ENABLED RETAIL RESCUE​</vt:lpstr>
      <vt:lpstr>POP-UP PANTRY​</vt:lpstr>
      <vt:lpstr>HEALTH AND WELLNESS PANTRY​</vt:lpstr>
      <vt:lpstr>SWAP PROGRAM​</vt:lpstr>
      <vt:lpstr>CLINIC FOOD BOX PROGRAM​</vt:lpstr>
      <vt:lpstr>KITCHEN COALITION ​</vt:lpstr>
      <vt:lpstr>SNAP PROGRAM</vt:lpstr>
      <vt:lpstr>REPACK PROGRAM​</vt:lpstr>
      <vt:lpstr>HUNGER COALITIONS</vt:lpstr>
      <vt:lpstr>HUNGER COALITIONS</vt:lpstr>
      <vt:lpstr>TRIBAL ELDER NOURISHMENT PROGRAM​</vt:lpstr>
      <vt:lpstr>SOURCES OF PRODUCTS​</vt:lpstr>
      <vt:lpstr>PowerPoint Presentation</vt:lpstr>
      <vt:lpstr>PWW OVERVIEW</vt:lpstr>
      <vt:lpstr>SERVING THE PUBLIC</vt:lpstr>
      <vt:lpstr>RELIGIOUS PROSELYTIZING​</vt:lpstr>
      <vt:lpstr>PowerPoint Presentation</vt:lpstr>
      <vt:lpstr>PowerPoint Presentation</vt:lpstr>
      <vt:lpstr>PowerPoint Presentation</vt:lpstr>
      <vt:lpstr>ORDER  &amp; DELIVERY​</vt:lpstr>
      <vt:lpstr>BILLING</vt:lpstr>
      <vt:lpstr>PAPERWORK REQUIREMENTS​</vt:lpstr>
      <vt:lpstr>REPORTING AND TRACKING-NEIGHBOR INTAKE (SIMC)​</vt:lpstr>
      <vt:lpstr>SUSPENSION​</vt:lpstr>
      <vt:lpstr>PowerPoint Presentation</vt:lpstr>
      <vt:lpstr>PowerPoint Presentation</vt:lpstr>
      <vt:lpstr>PowerPoint Presentation</vt:lpstr>
    </vt:vector>
  </TitlesOfParts>
  <Company>NCI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Morgan Svingen</dc:creator>
  <cp:lastModifiedBy>Paige Brademeyer</cp:lastModifiedBy>
  <cp:revision>2</cp:revision>
  <dcterms:created xsi:type="dcterms:W3CDTF">2024-04-23T17:56:39Z</dcterms:created>
  <dcterms:modified xsi:type="dcterms:W3CDTF">2026-03-30T20:15:42Z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0x010100A567B17FD853F94A9BC4A753DFB51A2F</vt:lpwstr>
  </property>
  <property fmtid="{D5CDD505-2E9C-101B-9397-08002B2CF9AE}" pid="3" name="MediaServiceImageTags">
    <vt:lpwstr/>
  </property>
</Properties>
</file>