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4"/>
  </p:notesMasterIdLst>
  <p:sldIdLst>
    <p:sldId id="292" r:id="rId3"/>
    <p:sldId id="293" r:id="rId4"/>
    <p:sldId id="291" r:id="rId5"/>
    <p:sldId id="315" r:id="rId6"/>
    <p:sldId id="338" r:id="rId7"/>
    <p:sldId id="316" r:id="rId8"/>
    <p:sldId id="317" r:id="rId9"/>
    <p:sldId id="339" r:id="rId10"/>
    <p:sldId id="340" r:id="rId11"/>
    <p:sldId id="272" r:id="rId12"/>
    <p:sldId id="53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69573" autoAdjust="0"/>
  </p:normalViewPr>
  <p:slideViewPr>
    <p:cSldViewPr snapToGrid="0">
      <p:cViewPr varScale="1">
        <p:scale>
          <a:sx n="66" d="100"/>
          <a:sy n="66" d="100"/>
        </p:scale>
        <p:origin x="168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31.0.5\FoodBank\Stats\Historical%20Data\Historical%20Sta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aseline="0" dirty="0">
                <a:solidFill>
                  <a:sysClr val="windowText" lastClr="000000"/>
                </a:solidFill>
                <a:latin typeface="Nunito Sans" panose="00000500000000000000" pitchFamily="2" charset="0"/>
              </a:rPr>
              <a:t>Individuals Served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unito Sans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Sheet1!$A$32:$A$42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Sheet1!$B$32:$B$42</c:f>
              <c:numCache>
                <c:formatCode>#,##0</c:formatCode>
                <c:ptCount val="11"/>
                <c:pt idx="0">
                  <c:v>79240</c:v>
                </c:pt>
                <c:pt idx="1">
                  <c:v>87700</c:v>
                </c:pt>
                <c:pt idx="2">
                  <c:v>93400</c:v>
                </c:pt>
                <c:pt idx="3">
                  <c:v>94470</c:v>
                </c:pt>
                <c:pt idx="4">
                  <c:v>97593</c:v>
                </c:pt>
                <c:pt idx="5">
                  <c:v>91593</c:v>
                </c:pt>
                <c:pt idx="6">
                  <c:v>102364</c:v>
                </c:pt>
                <c:pt idx="7">
                  <c:v>145587</c:v>
                </c:pt>
                <c:pt idx="8">
                  <c:v>121440</c:v>
                </c:pt>
                <c:pt idx="9">
                  <c:v>138439</c:v>
                </c:pt>
                <c:pt idx="10">
                  <c:v>156479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AE-4810-9B35-ED66DB13BE7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8296976"/>
        <c:axId val="148298608"/>
      </c:barChart>
      <c:catAx>
        <c:axId val="14829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Nunito Sans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148298608"/>
        <c:crosses val="autoZero"/>
        <c:auto val="1"/>
        <c:lblAlgn val="ctr"/>
        <c:lblOffset val="100"/>
        <c:noMultiLvlLbl val="0"/>
      </c:catAx>
      <c:valAx>
        <c:axId val="148298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Nunito Sans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148296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F2575-E7A8-495B-805D-BB64C5AA82AA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259B5-BEEF-4901-A5CD-B8985C574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92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D9C1FB-8CEA-447A-B6E4-C14363D786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382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259B5-BEEF-4901-A5CD-B8985C574C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21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D9C1FB-8CEA-447A-B6E4-C14363D786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66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D9C1FB-8CEA-447A-B6E4-C14363D786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329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 quick glimpse of where we are going. Big broad </a:t>
            </a:r>
            <a:r>
              <a:rPr lang="en-US" dirty="0" err="1"/>
              <a:t>ghighlights</a:t>
            </a:r>
            <a:r>
              <a:rPr lang="en-US" dirty="0"/>
              <a:t>. Not in the next year necessarily, but in general the direction we are headed. </a:t>
            </a:r>
          </a:p>
          <a:p>
            <a:endParaRPr lang="en-US" dirty="0"/>
          </a:p>
          <a:p>
            <a:r>
              <a:rPr lang="en-US" dirty="0"/>
              <a:t>READ: </a:t>
            </a:r>
          </a:p>
          <a:p>
            <a:r>
              <a:rPr lang="en-US" dirty="0"/>
              <a:t>Collaborate – we can’t do everything. Shouldn’t. </a:t>
            </a:r>
          </a:p>
          <a:p>
            <a:r>
              <a:rPr lang="en-US" dirty="0"/>
              <a:t>New Funding – Gov</a:t>
            </a:r>
          </a:p>
          <a:p>
            <a:r>
              <a:rPr lang="en-US" dirty="0"/>
              <a:t>Leverage relationships. strengths of team, board, cabinet in order to level up </a:t>
            </a:r>
          </a:p>
          <a:p>
            <a:endParaRPr lang="en-US" dirty="0"/>
          </a:p>
          <a:p>
            <a:r>
              <a:rPr lang="en-US" dirty="0"/>
              <a:t>And finally…click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D9C1FB-8CEA-447A-B6E4-C14363D786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747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259B5-BEEF-4901-A5CD-B8985C574C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99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259B5-BEEF-4901-A5CD-B8985C574C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D9C1FB-8CEA-447A-B6E4-C14363D786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346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255E0-6DF5-415C-9362-EFCD02B495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187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75A8F-1956-EB5F-F31E-6E160FA10B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75710B-6185-7EF1-FB3D-7574C7EAC9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4719C-2953-F091-B258-4673B5C4D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B95F-DE05-4241-A46C-FF06A7B319D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90B66-4911-1EC0-3E51-60B4C3060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C2419-E69C-E9A5-76DB-B39F52F81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ED74-1542-4216-9A21-58DAA15D4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5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4B232-CD9C-D302-0B54-E95DEAA09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FB7AED-99D5-73D6-822B-5A3BF049B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9BCDB-AFD9-35A1-D61C-3C5A1FBA5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B95F-DE05-4241-A46C-FF06A7B319D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35D2A-69C7-FCF2-D168-3BC8DCAD0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6B66C-A7C3-E355-2B62-7ECA9E5A0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ED74-1542-4216-9A21-58DAA15D4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3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AB25F8-545D-B3D7-23F7-6E6695338E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47E5A4-53D3-FCA0-42B1-81D63F9B1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C7A2B-4DB8-274F-C54E-C4E1F55D6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B95F-DE05-4241-A46C-FF06A7B319D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5E175-1F05-30C4-2081-639AB9956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07044-96A3-5F61-BB11-E17837D1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ED74-1542-4216-9A21-58DAA15D4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8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18747" y="5914644"/>
            <a:ext cx="371855" cy="52424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62509" y="3031280"/>
            <a:ext cx="8945880" cy="756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E3002B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1F2A5A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639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B6289-70C2-9ACC-331F-48ADCF98E4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4152CE-ADE3-F44C-C436-F73CC58EEE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4FFEA-91C4-5C7A-5C07-FCBD35AEA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7F63-1CD5-4757-A9F9-4D4E8649A863}" type="datetimeFigureOut">
              <a:rPr lang="en-US" smtClean="0"/>
              <a:t>4/25/2024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76DB4-C8A1-CC32-CC17-EC7688EF9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54F2F-64BA-84C6-4C09-D2A7599F4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F6E0-D413-42AE-80DB-F35B25144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49D68-6867-FA0E-A27B-1AC48BBA0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F95D1-9256-5BFF-E349-24C99CE4C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0377E-9AD8-C015-443F-4FC796FD9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7F63-1CD5-4757-A9F9-4D4E8649A863}" type="datetimeFigureOut">
              <a:rPr lang="en-US" smtClean="0"/>
              <a:t>4/25/2024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128D8-4C9F-BC63-6037-9CBAA3C38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C85BD-D85B-4BE7-8137-87CEC0FF7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F6E0-D413-42AE-80DB-F35B25144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386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F9857-7F9D-2E93-A15B-8BFEEBCF1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DD5A0-751B-C040-AD04-9A8B1C795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0E0CC-F9FD-FAC0-8EDC-4D993494F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7F63-1CD5-4757-A9F9-4D4E8649A863}" type="datetimeFigureOut">
              <a:rPr lang="en-US" smtClean="0"/>
              <a:t>4/25/2024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432F2-5EA3-969B-3DAD-B6905743B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41386-A165-3BF5-6D72-7A80AEF95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F6E0-D413-42AE-80DB-F35B25144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291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0B26C-4A75-F839-0296-67E22A5EF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A76E7-53C8-3046-D077-1865BA86C5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E15EE5-12E4-9EC1-F1AF-F7F35ED32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D462AF-AAC7-EEC4-E003-BD603D325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7F63-1CD5-4757-A9F9-4D4E8649A863}" type="datetimeFigureOut">
              <a:rPr lang="en-US" smtClean="0"/>
              <a:t>4/25/2024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51BC9-4D32-C742-A515-8F099EE0F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FD120-C268-BFB1-A140-6620F4EDB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F6E0-D413-42AE-80DB-F35B25144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309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B5D66-8B4B-CB80-2BFD-63BE19097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60352-F6EA-6A75-6B61-A9B570DBD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A11AE9-F09C-CEBD-67F0-27FD4A0A5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E19225-C4F1-592F-FF75-CFC8C363E7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A5E276-E68C-DD24-1D7E-F95F321374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777F85-0F68-CDF1-9064-6C4EF47B7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7F63-1CD5-4757-A9F9-4D4E8649A863}" type="datetimeFigureOut">
              <a:rPr lang="en-US" smtClean="0"/>
              <a:t>4/25/2024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0FADA7-14AF-96B6-424F-A18DAE290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BC09A6-A6AC-BF87-EE41-163229F17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F6E0-D413-42AE-80DB-F35B25144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944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91DD0-C340-84E9-9EAA-500D897F4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7CA97D-EA5A-1442-7E1B-E9E170D0A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7F63-1CD5-4757-A9F9-4D4E8649A863}" type="datetimeFigureOut">
              <a:rPr lang="en-US" smtClean="0"/>
              <a:t>4/25/2024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7A23B4-052E-EEE1-C3A1-ACB6E2797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440063-FB80-B0EE-5FA6-9E1745F2B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F6E0-D413-42AE-80DB-F35B25144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833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54833F-2649-F261-5BD8-33B9EFAA6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7F63-1CD5-4757-A9F9-4D4E8649A863}" type="datetimeFigureOut">
              <a:rPr lang="en-US" smtClean="0"/>
              <a:t>4/25/2024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E51117-99A7-F84F-1DB0-36BC8323F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A71D5-25DB-E4B6-2319-2EF402F7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F6E0-D413-42AE-80DB-F35B25144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328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0F2E9-99A0-8C7A-FB31-F4A7E5F1C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73B73-3949-C642-0380-85F5808C9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2E6AB-0D08-80AE-76D1-F69072CD1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B95F-DE05-4241-A46C-FF06A7B319D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A16EB-66E9-A456-B258-0604C1E1F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CB91A-55A2-F5C4-B2EC-791C7C2BA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ED74-1542-4216-9A21-58DAA15D4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853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32171-4484-C5B6-14E2-95F7BBDF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8FE2B-36B2-9AC1-8E7E-0B51B0D30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57F0E9-F3C0-2A1C-D2B6-B2478A878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75583F-5162-F6E1-28C2-2C332AAC8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7F63-1CD5-4757-A9F9-4D4E8649A863}" type="datetimeFigureOut">
              <a:rPr lang="en-US" smtClean="0"/>
              <a:t>4/25/2024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63597-E080-051D-A2A1-054C98DB4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4C9FE5-4442-0480-28C8-54CA6F11D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F6E0-D413-42AE-80DB-F35B25144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960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CE4CF-B123-B2E1-5905-F728F9880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2A7CB8-FACE-62BE-7395-1A3A3E9FF9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C3529D-C671-AE09-F97A-7ADB0DDDE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2F172D-A12F-37EC-19B0-0CA96C2DF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7F63-1CD5-4757-A9F9-4D4E8649A863}" type="datetimeFigureOut">
              <a:rPr lang="en-US" smtClean="0"/>
              <a:t>4/25/2024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912F52-C14A-E070-9FC2-B384A6910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8E9682-AEA3-9A48-4E1F-20F3688BB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F6E0-D413-42AE-80DB-F35B25144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91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E53AA-25B1-738E-97EA-A1B216324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5ACE84-33E0-576A-1CC5-8D12627CFC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8ECDB-7FCC-FAF7-1264-F4639E46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7F63-1CD5-4757-A9F9-4D4E8649A863}" type="datetimeFigureOut">
              <a:rPr lang="en-US" smtClean="0"/>
              <a:t>4/25/2024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656C5-FC9B-3075-FDAE-3E7E930AC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2A3EC-A2DC-0793-4714-28190B893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F6E0-D413-42AE-80DB-F35B25144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5607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CB455D-C6B1-E847-6F42-1BD6921798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A12922-EAE2-9F1D-258E-9919D9052B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2C069-2CB8-23FE-3005-2F81045CF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7F63-1CD5-4757-A9F9-4D4E8649A863}" type="datetimeFigureOut">
              <a:rPr lang="en-US" smtClean="0"/>
              <a:t>4/25/2024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1F3DC-E929-B646-16BB-F36B33BC9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CDCF4-1ECD-CE9C-9ED9-F9055FA97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F6E0-D413-42AE-80DB-F35B25144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8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24D29-3B0F-27A5-C03F-0415F5539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3C40F4-8430-2F45-D6FD-7476C4497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C7054-4C50-322F-ADCD-009EC5C25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B95F-DE05-4241-A46C-FF06A7B319D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13E8F-3453-80D3-4167-87606076E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5F97C-0E73-1AC6-73EF-3D399EF18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ED74-1542-4216-9A21-58DAA15D4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27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845BD-D4B9-E858-519F-CC000AC5A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E3273-4BEC-B3FF-1056-02A8261C0C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E41D6-16CC-1EDB-E967-99E81A3857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A2338-C207-1062-ED96-AA80288DF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B95F-DE05-4241-A46C-FF06A7B319D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FAF3C-0C40-058A-4787-15AC9133F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8D7A4-93A2-AF0E-5251-F06F9F12B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ED74-1542-4216-9A21-58DAA15D4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14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8E631-B312-AAB5-1269-26762A425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EC62D-38B2-BD67-EDBC-08888600A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FCEC4A-14A4-B904-0501-83D104E38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4AE758-5B43-4DA6-EEC0-0A903388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9CD8C2-D28A-9FD1-7CE8-B78EA51383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B38860-9080-88AC-9C19-C99490006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B95F-DE05-4241-A46C-FF06A7B319D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092737-463F-926C-AE5C-E8548831C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FA99DC-856F-87E5-8518-05315BDA3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ED74-1542-4216-9A21-58DAA15D4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21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20DC1-5745-62DC-669E-814BF66A8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E0F80D-D64E-4F9C-0CB7-DE46BB887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B95F-DE05-4241-A46C-FF06A7B319D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9E469-F0EA-38AF-47E6-2F82AA33C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E69577-7983-8B7C-9553-B3EAA3EE4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ED74-1542-4216-9A21-58DAA15D4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60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79FC17-3CFF-06DA-92D7-32F8F754E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B95F-DE05-4241-A46C-FF06A7B319D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80705C-6098-4934-A06B-C3CCE50E9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1B6BF3-41E1-2D5D-1F74-429AC8804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ED74-1542-4216-9A21-58DAA15D4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09C1D-EEC0-502B-C099-80D3076E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A5091-6E4A-A7EC-2F78-FC1A9CD09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9E00E-1D6A-85C2-8500-64FA98EF46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882A61-84EB-652E-4C5A-347A9BF3E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B95F-DE05-4241-A46C-FF06A7B319D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177FEB-82A6-5C08-6C2D-349DD6E9B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2C7AD9-B70E-EB56-A0B7-31CD176BB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ED74-1542-4216-9A21-58DAA15D4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34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08EB1-24F9-B87B-2F25-99D10A205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47E63A-116B-4EF9-8C11-32EC774FDC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AEC612-D740-094A-7DE4-2F61814BDC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2E7C7F-5A6C-29B1-A6BD-FE39A2DCD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B95F-DE05-4241-A46C-FF06A7B319D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D5D0C-3677-2009-8E92-53E5632D8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C94FB-E346-A4A8-26A7-C5FC9D1B7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ED74-1542-4216-9A21-58DAA15D4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93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D49A66-50C4-3ADE-C241-DD204EBAC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8BC18-D9CB-BA71-9C3B-156E3F4FE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DA0FA-A282-4242-0A5A-76FA288E37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65B95F-DE05-4241-A46C-FF06A7B319D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695D1-FD10-6761-DF97-8E86347F10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46393-06F1-936F-132D-BEEDD65D3C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7EED74-1542-4216-9A21-58DAA15D4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73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98E482-09BF-AA3C-2384-32B81E168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FFCEE-E840-0AEE-CCC4-0F4C51736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D2C62-A5EB-C772-F621-38577F2B7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A7F63-1CD5-4757-A9F9-4D4E8649A863}" type="datetimeFigureOut">
              <a:rPr lang="en-US" smtClean="0"/>
              <a:t>4/25/2024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69127-E0D4-08EE-C1B6-E3DB953999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D9C55-6B9F-476C-22DE-71ED87EB2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4F6E0-D413-42AE-80DB-F35B25144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3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A blue and yellow wavy design&#10;&#10;Description automatically generated">
            <a:extLst>
              <a:ext uri="{FF2B5EF4-FFF2-40B4-BE49-F238E27FC236}">
                <a16:creationId xmlns:a16="http://schemas.microsoft.com/office/drawing/2014/main" id="{90927133-2F82-346F-435D-2CEA74FA9E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84" r="-1" b="-1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BE70332-ECAF-47BB-8C7B-BD049452F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37" y="875758"/>
            <a:ext cx="5219885" cy="5109539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16D9361-A35A-4DC8-AAB9-04FD2D6FE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986" y="673591"/>
            <a:ext cx="5565913" cy="541540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7FC31AD-FBB3-4219-A758-D6F7594A0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734" y="1041621"/>
            <a:ext cx="4953365" cy="4801521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748A8A-7410-0000-E34E-7643F3208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4220" y="1494484"/>
            <a:ext cx="4181444" cy="2362673"/>
          </a:xfrm>
        </p:spPr>
        <p:txBody>
          <a:bodyPr anchor="b">
            <a:normAutofit/>
          </a:bodyPr>
          <a:lstStyle/>
          <a:p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 Sans" panose="00000500000000000000" pitchFamily="2" charset="0"/>
              </a:rPr>
              <a:t>Welcome!</a:t>
            </a:r>
          </a:p>
        </p:txBody>
      </p:sp>
    </p:spTree>
    <p:extLst>
      <p:ext uri="{BB962C8B-B14F-4D97-AF65-F5344CB8AC3E}">
        <p14:creationId xmlns:p14="http://schemas.microsoft.com/office/powerpoint/2010/main" val="2626631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orful background with circles and lines&#10;&#10;Description automatically generated with medium confidence">
            <a:extLst>
              <a:ext uri="{FF2B5EF4-FFF2-40B4-BE49-F238E27FC236}">
                <a16:creationId xmlns:a16="http://schemas.microsoft.com/office/drawing/2014/main" id="{13D25E3B-62C8-7FB2-003C-363267187F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7076" y="0"/>
            <a:ext cx="15826152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1E5DB7-F566-7DA1-6F4F-53AF7413F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82414"/>
          </a:xfrm>
        </p:spPr>
        <p:txBody>
          <a:bodyPr/>
          <a:lstStyle/>
          <a:p>
            <a:pPr algn="ctr"/>
            <a:r>
              <a:rPr lang="en-US" b="1" dirty="0">
                <a:latin typeface="Nunito Sans" panose="00000500000000000000" pitchFamily="2" charset="0"/>
              </a:rPr>
              <a:t>We Are</a:t>
            </a:r>
            <a:br>
              <a:rPr lang="en-US" dirty="0">
                <a:latin typeface="Nunito Sans" panose="00000500000000000000" pitchFamily="2" charset="0"/>
              </a:rPr>
            </a:br>
            <a:endParaRPr lang="en-US" sz="2400" dirty="0">
              <a:latin typeface="Nunito Sans" panose="000005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0564382-1215-6AE2-FD37-695B72C60CF1}"/>
              </a:ext>
            </a:extLst>
          </p:cNvPr>
          <p:cNvSpPr txBox="1">
            <a:spLocks/>
          </p:cNvSpPr>
          <p:nvPr/>
        </p:nvSpPr>
        <p:spPr>
          <a:xfrm>
            <a:off x="838200" y="15475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Sans" panose="00000500000000000000" pitchFamily="2" charset="0"/>
              <a:ea typeface="+mj-ea"/>
              <a:cs typeface="+mj-cs"/>
            </a:endParaRPr>
          </a:p>
        </p:txBody>
      </p:sp>
      <p:pic>
        <p:nvPicPr>
          <p:cNvPr id="3" name="Picture 2" descr="A logo with text and a circle&#10;&#10;Description automatically generated with medium confidence">
            <a:extLst>
              <a:ext uri="{FF2B5EF4-FFF2-40B4-BE49-F238E27FC236}">
                <a16:creationId xmlns:a16="http://schemas.microsoft.com/office/drawing/2014/main" id="{7A16E6D1-CB4A-8B3C-DEDB-AAFA2620A4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829" y="1359809"/>
            <a:ext cx="3767190" cy="1328448"/>
          </a:xfrm>
          <a:prstGeom prst="rect">
            <a:avLst/>
          </a:prstGeom>
        </p:spPr>
      </p:pic>
      <p:pic>
        <p:nvPicPr>
          <p:cNvPr id="4" name="Picture 3" descr="A logo with a wheat ear&#10;&#10;Description automatically generated with medium confidence">
            <a:extLst>
              <a:ext uri="{FF2B5EF4-FFF2-40B4-BE49-F238E27FC236}">
                <a16:creationId xmlns:a16="http://schemas.microsoft.com/office/drawing/2014/main" id="{B55EF77B-6A36-F934-B792-E08A36C53C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999" y="1359809"/>
            <a:ext cx="1859280" cy="9544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D91D4B-B55B-679F-1F88-AD959F0D9E9F}"/>
              </a:ext>
            </a:extLst>
          </p:cNvPr>
          <p:cNvSpPr txBox="1"/>
          <p:nvPr/>
        </p:nvSpPr>
        <p:spPr>
          <a:xfrm>
            <a:off x="1709729" y="2688257"/>
            <a:ext cx="35013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anose="00000500000000000000" pitchFamily="2" charset="0"/>
                <a:ea typeface="+mn-ea"/>
                <a:cs typeface="+mn-cs"/>
              </a:rPr>
              <a:t>52 Staff Strong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anose="00000500000000000000" pitchFamily="2" charset="0"/>
                <a:ea typeface="+mn-ea"/>
                <a:cs typeface="+mn-cs"/>
              </a:rPr>
              <a:t>2 Locations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anose="00000500000000000000" pitchFamily="2" charset="0"/>
                <a:ea typeface="+mn-ea"/>
                <a:cs typeface="+mn-cs"/>
              </a:rPr>
              <a:t>205 Agencies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anose="00000500000000000000" pitchFamily="2" charset="0"/>
                <a:ea typeface="+mn-ea"/>
                <a:cs typeface="+mn-cs"/>
              </a:rPr>
              <a:t>156,479 People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anose="00000500000000000000" pitchFamily="2" charset="0"/>
                <a:ea typeface="+mn-ea"/>
                <a:cs typeface="+mn-cs"/>
              </a:rPr>
              <a:t>11.1M Meals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9648AB-0AC0-58FD-5160-CE9F8CFC374A}"/>
              </a:ext>
            </a:extLst>
          </p:cNvPr>
          <p:cNvSpPr txBox="1"/>
          <p:nvPr/>
        </p:nvSpPr>
        <p:spPr>
          <a:xfrm>
            <a:off x="7266363" y="2613392"/>
            <a:ext cx="28145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anose="00000500000000000000" pitchFamily="2" charset="0"/>
                <a:ea typeface="+mn-ea"/>
                <a:cs typeface="+mn-cs"/>
              </a:rPr>
              <a:t>450 Staff Strong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anose="00000500000000000000" pitchFamily="2" charset="0"/>
                <a:ea typeface="+mn-ea"/>
                <a:cs typeface="+mn-cs"/>
              </a:rPr>
              <a:t>198 Food Banks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anose="00000500000000000000" pitchFamily="2" charset="0"/>
                <a:ea typeface="+mn-ea"/>
                <a:cs typeface="+mn-cs"/>
              </a:rPr>
              <a:t>60,000 Meal Programs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anose="00000500000000000000" pitchFamily="2" charset="0"/>
                <a:ea typeface="+mn-ea"/>
                <a:cs typeface="+mn-cs"/>
              </a:rPr>
              <a:t>44M People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anose="00000500000000000000" pitchFamily="2" charset="0"/>
                <a:ea typeface="+mn-ea"/>
                <a:cs typeface="+mn-cs"/>
              </a:rPr>
              <a:t>5.3B Meals</a:t>
            </a:r>
          </a:p>
        </p:txBody>
      </p:sp>
    </p:spTree>
    <p:extLst>
      <p:ext uri="{BB962C8B-B14F-4D97-AF65-F5344CB8AC3E}">
        <p14:creationId xmlns:p14="http://schemas.microsoft.com/office/powerpoint/2010/main" val="1383917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with a blue circle and text&#10;&#10;Description automatically generated with medium confidence">
            <a:extLst>
              <a:ext uri="{FF2B5EF4-FFF2-40B4-BE49-F238E27FC236}">
                <a16:creationId xmlns:a16="http://schemas.microsoft.com/office/drawing/2014/main" id="{C2D6F0DB-7A53-C599-5CDF-B94A9B809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81EB02-27A8-043A-5811-1BF43C7D5428}"/>
              </a:ext>
            </a:extLst>
          </p:cNvPr>
          <p:cNvSpPr txBox="1"/>
          <p:nvPr/>
        </p:nvSpPr>
        <p:spPr>
          <a:xfrm>
            <a:off x="678730" y="2526383"/>
            <a:ext cx="57880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Sans" panose="00000500000000000000" pitchFamily="2" charset="0"/>
                <a:ea typeface="+mn-ea"/>
                <a:cs typeface="+mn-cs"/>
              </a:rPr>
              <a:t>We 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002060"/>
                </a:solidFill>
                <a:latin typeface="Nunito Sans" panose="00000500000000000000" pitchFamily="2" charset="0"/>
              </a:rPr>
              <a:t>Ending Hunger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Sans" panose="00000500000000000000" pitchFamily="2" charset="0"/>
                <a:ea typeface="+mn-ea"/>
                <a:cs typeface="+mn-cs"/>
              </a:rPr>
              <a:t>Together!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Sans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262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48ADDA9-63CA-25F4-BE93-9251342D53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5746"/>
          <a:stretch/>
        </p:blipFill>
        <p:spPr>
          <a:xfrm rot="21600000"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Picture 5" descr="A logo with a plant in a circle&#10;&#10;Description automatically generated">
            <a:extLst>
              <a:ext uri="{FF2B5EF4-FFF2-40B4-BE49-F238E27FC236}">
                <a16:creationId xmlns:a16="http://schemas.microsoft.com/office/drawing/2014/main" id="{40E3BF77-7B7B-1883-8F1B-054765D529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210" y="-1934678"/>
            <a:ext cx="88715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0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75" y="178419"/>
            <a:ext cx="11919273" cy="607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05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607F08E-31C7-AA78-31E8-456004DF43B0}"/>
              </a:ext>
            </a:extLst>
          </p:cNvPr>
          <p:cNvGraphicFramePr>
            <a:graphicFrameLocks/>
          </p:cNvGraphicFramePr>
          <p:nvPr/>
        </p:nvGraphicFramePr>
        <p:xfrm>
          <a:off x="166255" y="166254"/>
          <a:ext cx="11837323" cy="6483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38572D62-561F-BEFC-CE0F-C5D0A6DC116D}"/>
              </a:ext>
            </a:extLst>
          </p:cNvPr>
          <p:cNvSpPr/>
          <p:nvPr/>
        </p:nvSpPr>
        <p:spPr>
          <a:xfrm>
            <a:off x="10924674" y="1145406"/>
            <a:ext cx="943275" cy="34651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03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orful background with circles and lines&#10;&#10;Description automatically generated with medium confidence">
            <a:extLst>
              <a:ext uri="{FF2B5EF4-FFF2-40B4-BE49-F238E27FC236}">
                <a16:creationId xmlns:a16="http://schemas.microsoft.com/office/drawing/2014/main" id="{13D25E3B-62C8-7FB2-003C-363267187F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7076" y="0"/>
            <a:ext cx="15826152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1E5DB7-F566-7DA1-6F4F-53AF7413F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82414"/>
          </a:xfrm>
        </p:spPr>
        <p:txBody>
          <a:bodyPr/>
          <a:lstStyle/>
          <a:p>
            <a:pPr algn="ctr"/>
            <a:r>
              <a:rPr lang="en-US" b="1" dirty="0">
                <a:latin typeface="Nunito Sans" panose="00000500000000000000" pitchFamily="2" charset="0"/>
              </a:rPr>
              <a:t>What We’re Going To Do</a:t>
            </a:r>
            <a:br>
              <a:rPr lang="en-US" dirty="0">
                <a:latin typeface="Nunito Sans" panose="00000500000000000000" pitchFamily="2" charset="0"/>
              </a:rPr>
            </a:br>
            <a:endParaRPr lang="en-US" sz="2400" dirty="0">
              <a:latin typeface="Nunito Sans" panose="000005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0564382-1215-6AE2-FD37-695B72C60CF1}"/>
              </a:ext>
            </a:extLst>
          </p:cNvPr>
          <p:cNvSpPr txBox="1">
            <a:spLocks/>
          </p:cNvSpPr>
          <p:nvPr/>
        </p:nvSpPr>
        <p:spPr>
          <a:xfrm>
            <a:off x="838200" y="15475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Sans" panose="00000500000000000000" pitchFamily="2" charset="0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5E3D6D-17D9-C708-2055-4851B38D0B13}"/>
              </a:ext>
            </a:extLst>
          </p:cNvPr>
          <p:cNvSpPr txBox="1"/>
          <p:nvPr/>
        </p:nvSpPr>
        <p:spPr>
          <a:xfrm>
            <a:off x="985344" y="1578301"/>
            <a:ext cx="1082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anose="00000500000000000000" pitchFamily="2" charset="0"/>
                <a:ea typeface="+mn-ea"/>
                <a:cs typeface="+mn-cs"/>
              </a:rPr>
              <a:t>Continue to Excel at Recovering Food and Distributing 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1F15CA-05A3-CB29-D92A-9CCAB2BECB6E}"/>
              </a:ext>
            </a:extLst>
          </p:cNvPr>
          <p:cNvSpPr txBox="1"/>
          <p:nvPr/>
        </p:nvSpPr>
        <p:spPr>
          <a:xfrm>
            <a:off x="985344" y="4479464"/>
            <a:ext cx="10826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anose="00000500000000000000" pitchFamily="2" charset="0"/>
                <a:ea typeface="+mn-ea"/>
                <a:cs typeface="+mn-cs"/>
              </a:rPr>
              <a:t>Advancing Equity within Tribal Communities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98BAE0-9768-3EF9-A856-DD4F621DC213}"/>
              </a:ext>
            </a:extLst>
          </p:cNvPr>
          <p:cNvSpPr txBox="1"/>
          <p:nvPr/>
        </p:nvSpPr>
        <p:spPr>
          <a:xfrm>
            <a:off x="985344" y="2102632"/>
            <a:ext cx="10826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anose="00000500000000000000" pitchFamily="2" charset="0"/>
                <a:ea typeface="+mn-ea"/>
                <a:cs typeface="+mn-cs"/>
              </a:rPr>
              <a:t>Embracing Technology that Helps us Work Smarter Not Harder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6CDEDA-2E70-BF5F-401E-8141F1E02FA5}"/>
              </a:ext>
            </a:extLst>
          </p:cNvPr>
          <p:cNvSpPr txBox="1"/>
          <p:nvPr/>
        </p:nvSpPr>
        <p:spPr>
          <a:xfrm>
            <a:off x="985344" y="2611306"/>
            <a:ext cx="10826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anose="00000500000000000000" pitchFamily="2" charset="0"/>
                <a:ea typeface="+mn-ea"/>
                <a:cs typeface="+mn-cs"/>
              </a:rPr>
              <a:t>Investing in Updating Fleet/Equipment to Prioritize Safety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003FDE-6E18-C265-D4E8-301F6E8C0C91}"/>
              </a:ext>
            </a:extLst>
          </p:cNvPr>
          <p:cNvSpPr txBox="1"/>
          <p:nvPr/>
        </p:nvSpPr>
        <p:spPr>
          <a:xfrm>
            <a:off x="985344" y="3125280"/>
            <a:ext cx="10826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anose="00000500000000000000" pitchFamily="2" charset="0"/>
                <a:ea typeface="+mn-ea"/>
                <a:cs typeface="+mn-cs"/>
              </a:rPr>
              <a:t>Collaborating / Connecting / Partnering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99E9CC-F062-20FF-7958-D19FD2EC5A16}"/>
              </a:ext>
            </a:extLst>
          </p:cNvPr>
          <p:cNvSpPr txBox="1"/>
          <p:nvPr/>
        </p:nvSpPr>
        <p:spPr>
          <a:xfrm>
            <a:off x="985344" y="3640491"/>
            <a:ext cx="1082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anose="00000500000000000000" pitchFamily="2" charset="0"/>
                <a:ea typeface="+mn-ea"/>
                <a:cs typeface="+mn-cs"/>
              </a:rPr>
              <a:t>Find and Fill Unique Gaps (Programs, Transportation, Workforce Development, Social Enterprise Opps,)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B17513-A33C-372A-34FE-7C34E69B0B3D}"/>
              </a:ext>
            </a:extLst>
          </p:cNvPr>
          <p:cNvSpPr txBox="1"/>
          <p:nvPr/>
        </p:nvSpPr>
        <p:spPr>
          <a:xfrm>
            <a:off x="985344" y="4948508"/>
            <a:ext cx="10826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anose="00000500000000000000" pitchFamily="2" charset="0"/>
                <a:ea typeface="+mn-ea"/>
                <a:cs typeface="+mn-cs"/>
              </a:rPr>
              <a:t>Finding New Funding Sources (Gov funding)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A5D1C3-1601-1F8D-825C-70AB078EE616}"/>
              </a:ext>
            </a:extLst>
          </p:cNvPr>
          <p:cNvSpPr txBox="1"/>
          <p:nvPr/>
        </p:nvSpPr>
        <p:spPr>
          <a:xfrm>
            <a:off x="985344" y="5418149"/>
            <a:ext cx="10826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anose="00000500000000000000" pitchFamily="2" charset="0"/>
                <a:ea typeface="+mn-ea"/>
                <a:cs typeface="+mn-cs"/>
              </a:rPr>
              <a:t>Leverage Relationships/Strengths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Sans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200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 descr="A colorful background with circles and lines&#10;&#10;Description automatically generated with medium confidence">
            <a:extLst>
              <a:ext uri="{FF2B5EF4-FFF2-40B4-BE49-F238E27FC236}">
                <a16:creationId xmlns:a16="http://schemas.microsoft.com/office/drawing/2014/main" id="{DBE2313B-6DFC-FBFB-EBD1-6DCC47EB95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7076" y="0"/>
            <a:ext cx="15826152" cy="6858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1C26B3-C87A-ADE0-CB6D-A3DCD55F410B}"/>
              </a:ext>
            </a:extLst>
          </p:cNvPr>
          <p:cNvSpPr txBox="1"/>
          <p:nvPr/>
        </p:nvSpPr>
        <p:spPr>
          <a:xfrm>
            <a:off x="1087550" y="1937536"/>
            <a:ext cx="48664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Nunito Sans" panose="00000500000000000000" pitchFamily="2" charset="0"/>
              </a:rPr>
              <a:t>Find more donated food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Nunito Sans" panose="00000500000000000000" pitchFamily="2" charset="0"/>
              </a:rPr>
              <a:t>Retail rescue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Nunito Sans" panose="00000500000000000000" pitchFamily="2" charset="0"/>
              </a:rPr>
              <a:t>Increased food purchasing </a:t>
            </a:r>
          </a:p>
          <a:p>
            <a:pPr marL="80010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Nunito Sans" panose="00000500000000000000" pitchFamily="2" charset="0"/>
              </a:rPr>
              <a:t>$3M/year</a:t>
            </a:r>
          </a:p>
          <a:p>
            <a:pPr marL="80010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Nunito Sans" panose="00000500000000000000" pitchFamily="2" charset="0"/>
              </a:rPr>
              <a:t>State funding to purchase local foods</a:t>
            </a:r>
          </a:p>
          <a:p>
            <a:pPr marL="80010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Nunito Sans" panose="00000500000000000000" pitchFamily="2" charset="0"/>
              </a:rPr>
              <a:t>Cultural/medical foods </a:t>
            </a:r>
          </a:p>
          <a:p>
            <a:pPr marL="346075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Nunito Sans" panose="00000500000000000000" pitchFamily="2" charset="0"/>
              </a:rPr>
              <a:t>Advocacy – federal nutrition programs</a:t>
            </a:r>
          </a:p>
          <a:p>
            <a:pPr marL="346075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Nunito Sans" panose="00000500000000000000" pitchFamily="2" charset="0"/>
              </a:rPr>
              <a:t>PA infrastructure </a:t>
            </a:r>
          </a:p>
          <a:p>
            <a:pPr marL="803275" lvl="3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Nunito Sans" panose="00000500000000000000" pitchFamily="2" charset="0"/>
              </a:rPr>
              <a:t>Equipment (coolers, freezers)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F4793D-2ACE-A57D-BD71-932BF733B477}"/>
              </a:ext>
            </a:extLst>
          </p:cNvPr>
          <p:cNvSpPr txBox="1"/>
          <p:nvPr/>
        </p:nvSpPr>
        <p:spPr>
          <a:xfrm>
            <a:off x="876475" y="1475871"/>
            <a:ext cx="5039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unito Sans" panose="00000500000000000000" pitchFamily="2" charset="0"/>
              </a:rPr>
              <a:t>FOOD: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B797A1-9812-8D2F-A74A-454BEF4D3A19}"/>
              </a:ext>
            </a:extLst>
          </p:cNvPr>
          <p:cNvSpPr txBox="1"/>
          <p:nvPr/>
        </p:nvSpPr>
        <p:spPr>
          <a:xfrm>
            <a:off x="6891600" y="1912666"/>
            <a:ext cx="48664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Nunito Sans" panose="00000500000000000000" pitchFamily="2" charset="0"/>
              </a:rPr>
              <a:t>Longer term needs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Nunito Sans" panose="00000500000000000000" pitchFamily="2" charset="0"/>
              </a:rPr>
              <a:t>Link to other services/programs </a:t>
            </a:r>
          </a:p>
          <a:p>
            <a:pPr marL="80010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Nunito Sans" panose="00000500000000000000" pitchFamily="2" charset="0"/>
              </a:rPr>
              <a:t>SNAP</a:t>
            </a:r>
          </a:p>
          <a:p>
            <a:pPr marL="346075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Nunito Sans" panose="00000500000000000000" pitchFamily="2" charset="0"/>
              </a:rPr>
              <a:t>Advocacy – federal nutrition programs</a:t>
            </a:r>
          </a:p>
          <a:p>
            <a:pPr marL="346075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Nunito Sans" panose="00000500000000000000" pitchFamily="2" charset="0"/>
              </a:rPr>
              <a:t>Cultural/medical food needs</a:t>
            </a:r>
          </a:p>
          <a:p>
            <a:pPr marL="346075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Nunito Sans" panose="00000500000000000000" pitchFamily="2" charset="0"/>
              </a:rPr>
              <a:t>Tracking mechanisms – holistic</a:t>
            </a:r>
          </a:p>
          <a:p>
            <a:pPr marL="346075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Nunito Sans" panose="00000500000000000000" pitchFamily="2" charset="0"/>
              </a:rPr>
              <a:t>Identify barriers – reduce</a:t>
            </a:r>
          </a:p>
          <a:p>
            <a:pPr marL="346075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Nunito Sans" panose="00000500000000000000" pitchFamily="2" charset="0"/>
              </a:rPr>
              <a:t>Personalized solutions – community based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0A5527-B1EB-DE1F-C9BC-A492E43BCFCE}"/>
              </a:ext>
            </a:extLst>
          </p:cNvPr>
          <p:cNvSpPr txBox="1"/>
          <p:nvPr/>
        </p:nvSpPr>
        <p:spPr>
          <a:xfrm>
            <a:off x="6563890" y="1475871"/>
            <a:ext cx="5039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unito Sans" panose="00000500000000000000" pitchFamily="2" charset="0"/>
              </a:rPr>
              <a:t>NEIGHBORS: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DE30261-A0A7-1A34-1367-DF9C20585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550" y="352691"/>
            <a:ext cx="10515600" cy="1182414"/>
          </a:xfrm>
        </p:spPr>
        <p:txBody>
          <a:bodyPr/>
          <a:lstStyle/>
          <a:p>
            <a:pPr algn="ctr"/>
            <a:r>
              <a:rPr lang="en-US" b="1" dirty="0">
                <a:latin typeface="Nunito Sans" panose="00000500000000000000" pitchFamily="2" charset="0"/>
              </a:rPr>
              <a:t>What We’re Going To Do</a:t>
            </a:r>
            <a:br>
              <a:rPr lang="en-US" dirty="0">
                <a:latin typeface="Nunito Sans" panose="00000500000000000000" pitchFamily="2" charset="0"/>
              </a:rPr>
            </a:br>
            <a:endParaRPr lang="en-US" sz="2400" dirty="0">
              <a:latin typeface="Nunito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 descr="A colorful background with circles and lines&#10;&#10;Description automatically generated with medium confidence">
            <a:extLst>
              <a:ext uri="{FF2B5EF4-FFF2-40B4-BE49-F238E27FC236}">
                <a16:creationId xmlns:a16="http://schemas.microsoft.com/office/drawing/2014/main" id="{DBE2313B-6DFC-FBFB-EBD1-6DCC47EB95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7076" y="0"/>
            <a:ext cx="15826152" cy="6858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1C26B3-C87A-ADE0-CB6D-A3DCD55F410B}"/>
              </a:ext>
            </a:extLst>
          </p:cNvPr>
          <p:cNvSpPr txBox="1"/>
          <p:nvPr/>
        </p:nvSpPr>
        <p:spPr>
          <a:xfrm>
            <a:off x="2897551" y="1699086"/>
            <a:ext cx="77479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Nunito Sans" panose="00000500000000000000" pitchFamily="2" charset="0"/>
              </a:rPr>
              <a:t>More expensive to purchase/move food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Nunito Sans" panose="00000500000000000000" pitchFamily="2" charset="0"/>
              </a:rPr>
              <a:t>Aging building/fleet </a:t>
            </a:r>
          </a:p>
          <a:p>
            <a:pPr marL="346075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Nunito Sans" panose="00000500000000000000" pitchFamily="2" charset="0"/>
              </a:rPr>
              <a:t>More competition for dollars</a:t>
            </a:r>
          </a:p>
          <a:p>
            <a:pPr marL="346075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Nunito Sans" panose="00000500000000000000" pitchFamily="2" charset="0"/>
              </a:rPr>
              <a:t>Inflation/Economy </a:t>
            </a:r>
          </a:p>
          <a:p>
            <a:pPr marL="346075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Nunito Sans" panose="00000500000000000000" pitchFamily="2" charset="0"/>
              </a:rPr>
              <a:t>Softening fundraising </a:t>
            </a:r>
          </a:p>
          <a:p>
            <a:pPr marL="346075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Nunito Sans" panose="00000500000000000000" pitchFamily="2" charset="0"/>
              </a:rPr>
              <a:t>AI impact on food manufacturing </a:t>
            </a:r>
          </a:p>
          <a:p>
            <a:pPr marL="346075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Nunito Sans" panose="00000500000000000000" pitchFamily="2" charset="0"/>
              </a:rPr>
              <a:t>Election year </a:t>
            </a:r>
          </a:p>
          <a:p>
            <a:pPr marL="803275" lvl="3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Nunito Sans" panose="00000500000000000000" pitchFamily="2" charset="0"/>
              </a:rPr>
              <a:t>Impacts media, fundraising, post election action </a:t>
            </a:r>
          </a:p>
          <a:p>
            <a:pPr marL="803275" lvl="3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Nunito Sans" panose="00000500000000000000" pitchFamily="2" charset="0"/>
              </a:rPr>
              <a:t>Advocacy – federal nutrition programs</a:t>
            </a:r>
          </a:p>
          <a:p>
            <a:pPr marL="346075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Nunito Sans" panose="00000500000000000000" pitchFamily="2" charset="0"/>
              </a:rPr>
              <a:t>Workforce issues (underemployed, positions) </a:t>
            </a:r>
          </a:p>
          <a:p>
            <a:pPr marL="346075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Nunito Sans" panose="00000500000000000000" pitchFamily="2" charset="0"/>
              </a:rPr>
              <a:t>Farm Bill </a:t>
            </a:r>
          </a:p>
          <a:p>
            <a:pPr marL="803275" lvl="3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Nunito Sans" panose="00000500000000000000" pitchFamily="2" charset="0"/>
              </a:rPr>
              <a:t>TEFAP, </a:t>
            </a:r>
            <a:r>
              <a:rPr lang="en-US" sz="2000" dirty="0" err="1">
                <a:latin typeface="Nunito Sans" panose="00000500000000000000" pitchFamily="2" charset="0"/>
              </a:rPr>
              <a:t>CSFP</a:t>
            </a:r>
            <a:r>
              <a:rPr lang="en-US" sz="2000" dirty="0">
                <a:latin typeface="Nunito Sans" panose="00000500000000000000" pitchFamily="2" charset="0"/>
              </a:rPr>
              <a:t>, WIC, SNAP, </a:t>
            </a:r>
            <a:r>
              <a:rPr lang="en-US" sz="2000" dirty="0" err="1">
                <a:latin typeface="Nunito Sans" panose="00000500000000000000" pitchFamily="2" charset="0"/>
              </a:rPr>
              <a:t>FDPIR</a:t>
            </a:r>
            <a:endParaRPr lang="en-US" sz="2000" dirty="0">
              <a:latin typeface="Nunito Sans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F4793D-2ACE-A57D-BD71-932BF733B477}"/>
              </a:ext>
            </a:extLst>
          </p:cNvPr>
          <p:cNvSpPr txBox="1"/>
          <p:nvPr/>
        </p:nvSpPr>
        <p:spPr>
          <a:xfrm>
            <a:off x="0" y="50813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Nunito Sans" panose="00000500000000000000" pitchFamily="2" charset="0"/>
              </a:rPr>
              <a:t>Challenges</a:t>
            </a:r>
            <a:r>
              <a:rPr lang="en-US" sz="2400" b="1" dirty="0">
                <a:latin typeface="Nunito Sans" panose="00000500000000000000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27426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7C54E21-F65E-3F16-8E46-B185FEBBC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 rot="21600000"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149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61BF2D-AB81-D90C-CA21-F8A64203E4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 rot="21600000"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1904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321</Words>
  <Application>Microsoft Office PowerPoint</Application>
  <PresentationFormat>Widescreen</PresentationFormat>
  <Paragraphs>75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Meiryo</vt:lpstr>
      <vt:lpstr>Aptos</vt:lpstr>
      <vt:lpstr>Aptos Display</vt:lpstr>
      <vt:lpstr>Arial</vt:lpstr>
      <vt:lpstr>Arial Narrow</vt:lpstr>
      <vt:lpstr>Calibri</vt:lpstr>
      <vt:lpstr>Calibri Light</vt:lpstr>
      <vt:lpstr>Courier New</vt:lpstr>
      <vt:lpstr>Nunito Sans</vt:lpstr>
      <vt:lpstr>1_Office Theme</vt:lpstr>
      <vt:lpstr>2_Office Theme</vt:lpstr>
      <vt:lpstr>Welcome!</vt:lpstr>
      <vt:lpstr>PowerPoint Presentation</vt:lpstr>
      <vt:lpstr>PowerPoint Presentation</vt:lpstr>
      <vt:lpstr>PowerPoint Presentation</vt:lpstr>
      <vt:lpstr>What We’re Going To Do </vt:lpstr>
      <vt:lpstr>What We’re Going To Do </vt:lpstr>
      <vt:lpstr>PowerPoint Presentation</vt:lpstr>
      <vt:lpstr>PowerPoint Presentation</vt:lpstr>
      <vt:lpstr>PowerPoint Presentation</vt:lpstr>
      <vt:lpstr>We Are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Melissa Sobolik</dc:creator>
  <cp:lastModifiedBy>Melissa Sobolik</cp:lastModifiedBy>
  <cp:revision>9</cp:revision>
  <dcterms:created xsi:type="dcterms:W3CDTF">2024-04-23T20:20:49Z</dcterms:created>
  <dcterms:modified xsi:type="dcterms:W3CDTF">2024-04-25T15:14:49Z</dcterms:modified>
</cp:coreProperties>
</file>