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ink/ink1.xml" ContentType="application/inkml+xml"/>
  <Override PartName="/ppt/ink/ink2.xml" ContentType="application/inkml+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57" r:id="rId3"/>
    <p:sldId id="262" r:id="rId4"/>
    <p:sldId id="277" r:id="rId5"/>
    <p:sldId id="272" r:id="rId6"/>
    <p:sldId id="268" r:id="rId7"/>
    <p:sldId id="267" r:id="rId8"/>
    <p:sldId id="266" r:id="rId9"/>
    <p:sldId id="265" r:id="rId10"/>
    <p:sldId id="280" r:id="rId11"/>
    <p:sldId id="279" r:id="rId12"/>
    <p:sldId id="281" r:id="rId13"/>
    <p:sldId id="282" r:id="rId14"/>
    <p:sldId id="283" r:id="rId15"/>
    <p:sldId id="284" r:id="rId16"/>
    <p:sldId id="285"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0A11EC2-B426-3164-6533-18FB558CF461}" v="11" dt="2024-04-29T15:20:11.988"/>
    <p1510:client id="{794189D6-906E-4147-A5DE-D9D76615D8DC}" v="16" dt="2024-04-29T15:37:17.83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shley Baker" userId="S::abaker@greatplainsfoodbank.org::5f79072f-9b6c-4375-84c9-8305b4e74aae" providerId="AD" clId="Web-{70A11EC2-B426-3164-6533-18FB558CF461}"/>
    <pc:docChg chg="modSld">
      <pc:chgData name="Ashley Baker" userId="S::abaker@greatplainsfoodbank.org::5f79072f-9b6c-4375-84c9-8305b4e74aae" providerId="AD" clId="Web-{70A11EC2-B426-3164-6533-18FB558CF461}" dt="2024-04-29T15:20:11.988" v="15" actId="14100"/>
      <pc:docMkLst>
        <pc:docMk/>
      </pc:docMkLst>
      <pc:sldChg chg="modSp">
        <pc:chgData name="Ashley Baker" userId="S::abaker@greatplainsfoodbank.org::5f79072f-9b6c-4375-84c9-8305b4e74aae" providerId="AD" clId="Web-{70A11EC2-B426-3164-6533-18FB558CF461}" dt="2024-04-29T15:11:13.101" v="9" actId="20577"/>
        <pc:sldMkLst>
          <pc:docMk/>
          <pc:sldMk cId="941173913" sldId="257"/>
        </pc:sldMkLst>
        <pc:spChg chg="mod">
          <ac:chgData name="Ashley Baker" userId="S::abaker@greatplainsfoodbank.org::5f79072f-9b6c-4375-84c9-8305b4e74aae" providerId="AD" clId="Web-{70A11EC2-B426-3164-6533-18FB558CF461}" dt="2024-04-29T15:11:13.101" v="9" actId="20577"/>
          <ac:spMkLst>
            <pc:docMk/>
            <pc:sldMk cId="941173913" sldId="257"/>
            <ac:spMk id="4" creationId="{FEC784A6-8C57-1CB5-9161-A5A87358FBAA}"/>
          </ac:spMkLst>
        </pc:spChg>
      </pc:sldChg>
      <pc:sldChg chg="modNotes">
        <pc:chgData name="Ashley Baker" userId="S::abaker@greatplainsfoodbank.org::5f79072f-9b6c-4375-84c9-8305b4e74aae" providerId="AD" clId="Web-{70A11EC2-B426-3164-6533-18FB558CF461}" dt="2024-04-29T15:19:22.362" v="10"/>
        <pc:sldMkLst>
          <pc:docMk/>
          <pc:sldMk cId="2944861523" sldId="262"/>
        </pc:sldMkLst>
      </pc:sldChg>
      <pc:sldChg chg="addSp modSp modNotes">
        <pc:chgData name="Ashley Baker" userId="S::abaker@greatplainsfoodbank.org::5f79072f-9b6c-4375-84c9-8305b4e74aae" providerId="AD" clId="Web-{70A11EC2-B426-3164-6533-18FB558CF461}" dt="2024-04-29T15:20:11.988" v="15" actId="14100"/>
        <pc:sldMkLst>
          <pc:docMk/>
          <pc:sldMk cId="4199931690" sldId="277"/>
        </pc:sldMkLst>
        <pc:spChg chg="add mod">
          <ac:chgData name="Ashley Baker" userId="S::abaker@greatplainsfoodbank.org::5f79072f-9b6c-4375-84c9-8305b4e74aae" providerId="AD" clId="Web-{70A11EC2-B426-3164-6533-18FB558CF461}" dt="2024-04-29T15:09:23.020" v="2"/>
          <ac:spMkLst>
            <pc:docMk/>
            <pc:sldMk cId="4199931690" sldId="277"/>
            <ac:spMk id="4" creationId="{435468A0-8E45-8A0B-3F14-FB36728DDFC0}"/>
          </ac:spMkLst>
        </pc:spChg>
        <pc:spChg chg="add mod">
          <ac:chgData name="Ashley Baker" userId="S::abaker@greatplainsfoodbank.org::5f79072f-9b6c-4375-84c9-8305b4e74aae" providerId="AD" clId="Web-{70A11EC2-B426-3164-6533-18FB558CF461}" dt="2024-04-29T15:20:11.988" v="15" actId="14100"/>
          <ac:spMkLst>
            <pc:docMk/>
            <pc:sldMk cId="4199931690" sldId="277"/>
            <ac:spMk id="5" creationId="{B40721B4-6864-F0AA-B2C3-363BE3B7D9E9}"/>
          </ac:spMkLst>
        </pc:spChg>
      </pc:sldChg>
    </pc:docChg>
  </pc:docChgLst>
  <pc:docChgLst>
    <pc:chgData name="Ashley Baker" userId="5f79072f-9b6c-4375-84c9-8305b4e74aae" providerId="ADAL" clId="{794189D6-906E-4147-A5DE-D9D76615D8DC}"/>
    <pc:docChg chg="custSel modSld">
      <pc:chgData name="Ashley Baker" userId="5f79072f-9b6c-4375-84c9-8305b4e74aae" providerId="ADAL" clId="{794189D6-906E-4147-A5DE-D9D76615D8DC}" dt="2024-04-29T15:37:17.839" v="15"/>
      <pc:docMkLst>
        <pc:docMk/>
      </pc:docMkLst>
      <pc:sldChg chg="addSp delSp modSp mod modAnim">
        <pc:chgData name="Ashley Baker" userId="5f79072f-9b6c-4375-84c9-8305b4e74aae" providerId="ADAL" clId="{794189D6-906E-4147-A5DE-D9D76615D8DC}" dt="2024-04-29T15:37:17.839" v="15"/>
        <pc:sldMkLst>
          <pc:docMk/>
          <pc:sldMk cId="4199931690" sldId="277"/>
        </pc:sldMkLst>
        <pc:spChg chg="add mod ord">
          <ac:chgData name="Ashley Baker" userId="5f79072f-9b6c-4375-84c9-8305b4e74aae" providerId="ADAL" clId="{794189D6-906E-4147-A5DE-D9D76615D8DC}" dt="2024-04-29T15:36:45.229" v="12" actId="171"/>
          <ac:spMkLst>
            <pc:docMk/>
            <pc:sldMk cId="4199931690" sldId="277"/>
            <ac:spMk id="12" creationId="{98EE1293-2AB0-4DA2-4904-D35F28B1895E}"/>
          </ac:spMkLst>
        </pc:spChg>
        <pc:picChg chg="add del mod">
          <ac:chgData name="Ashley Baker" userId="5f79072f-9b6c-4375-84c9-8305b4e74aae" providerId="ADAL" clId="{794189D6-906E-4147-A5DE-D9D76615D8DC}" dt="2024-04-29T15:30:53.036" v="3" actId="478"/>
          <ac:picMkLst>
            <pc:docMk/>
            <pc:sldMk cId="4199931690" sldId="277"/>
            <ac:picMk id="7" creationId="{B31AD598-F027-22D9-C047-BD3E0F8E6AC1}"/>
          </ac:picMkLst>
        </pc:picChg>
        <pc:picChg chg="add del">
          <ac:chgData name="Ashley Baker" userId="5f79072f-9b6c-4375-84c9-8305b4e74aae" providerId="ADAL" clId="{794189D6-906E-4147-A5DE-D9D76615D8DC}" dt="2024-04-29T15:35:57.278" v="5" actId="478"/>
          <ac:picMkLst>
            <pc:docMk/>
            <pc:sldMk cId="4199931690" sldId="277"/>
            <ac:picMk id="9" creationId="{AF52C12F-0BD8-CD05-9EE3-654F19EEC25E}"/>
          </ac:picMkLst>
        </pc:picChg>
        <pc:picChg chg="add mod">
          <ac:chgData name="Ashley Baker" userId="5f79072f-9b6c-4375-84c9-8305b4e74aae" providerId="ADAL" clId="{794189D6-906E-4147-A5DE-D9D76615D8DC}" dt="2024-04-29T15:36:23.619" v="8" actId="14100"/>
          <ac:picMkLst>
            <pc:docMk/>
            <pc:sldMk cId="4199931690" sldId="277"/>
            <ac:picMk id="11" creationId="{B7168B61-C59C-6D7F-D2BC-825C8D1BDABC}"/>
          </ac:picMkLst>
        </pc:picChg>
      </pc:sld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4:14:19.826"/>
    </inkml:context>
    <inkml:brush xml:id="br0">
      <inkml:brushProperty name="width" value="0.035" units="cm"/>
      <inkml:brushProperty name="height" value="0.035" units="cm"/>
    </inkml:brush>
  </inkml:definitions>
  <inkml:trace contextRef="#ctx0" brushRef="#br0">1 0 24575,'-1'50'0,"3"0"0,2 0 0,15 70 0,-4-42 0,-4 1 0,-3 0 0,-4 133 0,-5-158 0,2 102 0,0-153 0,-1 0 0,0 0 0,1 0 0,0 0 0,0 0 0,0 0 0,0 0 0,0 0 0,0 0 0,1 0 0,-1-1 0,1 1 0,0 0 0,0-1 0,0 0 0,0 1 0,0-1 0,1 0 0,-1 0 0,0 0 0,1-1 0,0 1 0,-1 0 0,1-1 0,0 0 0,0 0 0,0 0 0,0 0 0,6 1 0,6 0 0,1 0 0,0-1 0,1-1 0,26-3 0,-11 1 0,37-3 0,109-24 0,-116 17 0,0 2 0,89-2 0,-139 12 0,0 0 0,1 0 0,-1-2 0,0 1 0,21-7 0,-28 7 0,-1-2 0,1 1 0,-1 0 0,0-1 0,1 0 0,-1 0 0,-1 0 0,1-1 0,0 1 0,-1-1 0,0 0 0,0 0 0,0 0 0,0 0 0,-1 0 0,1-1 0,1-6 0,7-15 0,-2 0 0,-1-1 0,-1-1 0,-2 1 0,0-1 0,0-31 0,-5-176 0,-4 117 0,4 109 0,1-8 0,-2-1 0,0 1 0,0 0 0,-8-30 0,7 42 0,0 0 0,0 0 0,0 0 0,-1 1 0,1-1 0,-1 1 0,0 0 0,0-1 0,-1 1 0,1 1 0,-1-1 0,0 0 0,0 1 0,0 0 0,0 0 0,-1 0 0,1 1 0,-1-1 0,0 1 0,-6-2 0,-14-2 0,0 1 0,0 1 0,-1 2 0,1 0 0,-1 2 0,0 1 0,-27 4 0,-31-1 0,12-2 0,20 0 0,-1-2 0,0-2 0,-61-11 0,-98-20-1365,184 26-5461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4-23T14:18:23.823"/>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32,'85'2,"96"-5,-102-10,10-1,-69 12,-7 1,-1 0,0 1,0 0,1 1,12 3,-23-4,1 1,0 0,0 0,-1 0,1 0,-1 0,1 1,-1-1,1 1,-1 0,0 0,0 0,0 0,0 0,0 0,0 0,0 1,-1-1,1 0,-1 1,0 0,0-1,0 1,0 0,0-1,0 6,3 27,-3 1,-1-1,-8 68,8-99,0 0,-1-1,0 1,0 0,0 0,0 0,-1-1,1 1,-1-1,0 1,0-1,0 1,0-1,-1 0,1 0,-1 0,0-1,0 1,0-1,0 1,-1-1,1 0,0 0,-1 0,-4 1,-7 1,0 0,-1-1,1 0,-1-2,-18 1,-27 3,7 1,-74-1,9-1,90 1,4 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D17F663-F938-4316-89F1-8E45FD323EE0}" type="datetimeFigureOut">
              <a:rPr lang="en-US" smtClean="0"/>
              <a:t>4/29/2024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2E497D6-F2BC-429F-ADA3-3EAE42DA8E88}" type="slidenum">
              <a:rPr lang="en-US" smtClean="0"/>
              <a:t>‹#›</a:t>
            </a:fld>
            <a:endParaRPr lang="en-US"/>
          </a:p>
        </p:txBody>
      </p:sp>
    </p:spTree>
    <p:extLst>
      <p:ext uri="{BB962C8B-B14F-4D97-AF65-F5344CB8AC3E}">
        <p14:creationId xmlns:p14="http://schemas.microsoft.com/office/powerpoint/2010/main" val="35524117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Courier New" panose="02070309020205020404" pitchFamily="49" charset="0"/>
              <a:buNone/>
              <a:tabLst/>
              <a:defRPr/>
            </a:pPr>
            <a:r>
              <a:rPr lang="en-US"/>
              <a:t>This system helps to make identifying healthy options easy.</a:t>
            </a:r>
          </a:p>
          <a:p>
            <a:pPr lvl="0">
              <a:buFont typeface="Courier New" panose="02070309020205020404" pitchFamily="49" charset="0"/>
              <a:buNone/>
            </a:pPr>
            <a:endParaRPr lang="en-US" b="1"/>
          </a:p>
          <a:p>
            <a:pPr lvl="0">
              <a:buFont typeface="Courier New" panose="02070309020205020404" pitchFamily="49" charset="0"/>
              <a:buNone/>
            </a:pPr>
            <a:endParaRPr lang="en-US" b="1"/>
          </a:p>
          <a:p>
            <a:pPr lvl="0">
              <a:buFont typeface="Courier New" panose="02070309020205020404" pitchFamily="49" charset="0"/>
              <a:buNone/>
            </a:pPr>
            <a:r>
              <a:rPr lang="en-US" b="1"/>
              <a:t>SWAP ranks foods based on their levels of:</a:t>
            </a:r>
          </a:p>
          <a:p>
            <a:pPr lvl="0">
              <a:buFont typeface="Wingdings" panose="05000000000000000000" pitchFamily="2" charset="2"/>
              <a:buChar char="§"/>
            </a:pPr>
            <a:r>
              <a:rPr lang="en-US" b="1"/>
              <a:t> Saturated fat</a:t>
            </a:r>
          </a:p>
          <a:p>
            <a:pPr lvl="0">
              <a:buFont typeface="Wingdings" panose="05000000000000000000" pitchFamily="2" charset="2"/>
              <a:buChar char="§"/>
            </a:pPr>
            <a:r>
              <a:rPr lang="en-US" b="1"/>
              <a:t> Sodium (salt)</a:t>
            </a:r>
          </a:p>
          <a:p>
            <a:pPr lvl="0">
              <a:buFont typeface="Wingdings" panose="05000000000000000000" pitchFamily="2" charset="2"/>
              <a:buChar char="§"/>
            </a:pPr>
            <a:r>
              <a:rPr lang="en-US" b="1"/>
              <a:t> Sugars</a:t>
            </a:r>
          </a:p>
          <a:p>
            <a:r>
              <a:rPr lang="en-US"/>
              <a:t>These 3 nutrients are used because they are linked with increased risk of chronic diseases. These chronic diseases can include heart disease, type 2 diabetes, Hypertension (or high blood pressure), Stroke, or Obesity.</a:t>
            </a:r>
          </a:p>
          <a:p>
            <a:endParaRPr lang="en-US"/>
          </a:p>
          <a:p>
            <a:endParaRPr lang="en-US"/>
          </a:p>
        </p:txBody>
      </p:sp>
      <p:sp>
        <p:nvSpPr>
          <p:cNvPr id="4" name="Slide Number Placeholder 3"/>
          <p:cNvSpPr>
            <a:spLocks noGrp="1"/>
          </p:cNvSpPr>
          <p:nvPr>
            <p:ph type="sldNum" sz="quarter" idx="5"/>
          </p:nvPr>
        </p:nvSpPr>
        <p:spPr/>
        <p:txBody>
          <a:bodyPr/>
          <a:lstStyle/>
          <a:p>
            <a:fld id="{42E497D6-F2BC-429F-ADA3-3EAE42DA8E88}" type="slidenum">
              <a:rPr lang="en-US" smtClean="0"/>
              <a:t>3</a:t>
            </a:fld>
            <a:endParaRPr lang="en-US"/>
          </a:p>
        </p:txBody>
      </p:sp>
    </p:spTree>
    <p:extLst>
      <p:ext uri="{BB962C8B-B14F-4D97-AF65-F5344CB8AC3E}">
        <p14:creationId xmlns:p14="http://schemas.microsoft.com/office/powerpoint/2010/main" val="42787345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SWAP uses 11 food categories when ranking food .</a:t>
            </a:r>
          </a:p>
          <a:p>
            <a:r>
              <a:rPr lang="en-US"/>
              <a:t>Discuss what we see.</a:t>
            </a:r>
          </a:p>
          <a:p>
            <a:endParaRPr lang="en-US"/>
          </a:p>
          <a:p>
            <a:r>
              <a:rPr lang="en-US"/>
              <a:t>So when ranking food the first step you do is categorize your food, then you use the 3 nutrients levels to rank it green, yellow, or red.</a:t>
            </a:r>
          </a:p>
          <a:p>
            <a:endParaRPr lang="en-US"/>
          </a:p>
        </p:txBody>
      </p:sp>
      <p:sp>
        <p:nvSpPr>
          <p:cNvPr id="4" name="Slide Number Placeholder 3"/>
          <p:cNvSpPr>
            <a:spLocks noGrp="1"/>
          </p:cNvSpPr>
          <p:nvPr>
            <p:ph type="sldNum" sz="quarter" idx="5"/>
          </p:nvPr>
        </p:nvSpPr>
        <p:spPr/>
        <p:txBody>
          <a:bodyPr/>
          <a:lstStyle/>
          <a:p>
            <a:fld id="{42E497D6-F2BC-429F-ADA3-3EAE42DA8E88}" type="slidenum">
              <a:rPr lang="en-US" smtClean="0"/>
              <a:t>4</a:t>
            </a:fld>
            <a:endParaRPr lang="en-US"/>
          </a:p>
        </p:txBody>
      </p:sp>
    </p:spTree>
    <p:extLst>
      <p:ext uri="{BB962C8B-B14F-4D97-AF65-F5344CB8AC3E}">
        <p14:creationId xmlns:p14="http://schemas.microsoft.com/office/powerpoint/2010/main" val="7572642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How to use SWAP- Food that is green: </a:t>
            </a:r>
            <a:r>
              <a:rPr lang="en-US" b="0"/>
              <a:t>Green foods are low in saturated fat, sodium and added sugars and they are foods that support health.</a:t>
            </a:r>
          </a:p>
          <a:p>
            <a:pPr marL="171450" indent="-171450">
              <a:buFontTx/>
              <a:buChar char="-"/>
            </a:pPr>
            <a:r>
              <a:rPr lang="en-US" b="0"/>
              <a:t>Examples of foods that are green are Fresh Produce (some foods that we have recently had available from the GPFB  includes fresh fruit like apples, blueberries, and bananas. vegetables like potatoes and onions.)</a:t>
            </a:r>
          </a:p>
          <a:p>
            <a:pPr marL="171450" indent="-171450">
              <a:buFontTx/>
              <a:buChar char="-"/>
            </a:pPr>
            <a:r>
              <a:rPr lang="en-US" b="0"/>
              <a:t>Dry goods such as brown rice, whole grain pasta, bread, tortillas, oats or beans.</a:t>
            </a:r>
          </a:p>
          <a:p>
            <a:pPr marL="171450" indent="-171450">
              <a:buFontTx/>
              <a:buChar char="-"/>
            </a:pPr>
            <a:r>
              <a:rPr lang="en-US" b="0"/>
              <a:t>Dairy products like skim, 1% and 2% milk, cheese, and whole eggs.</a:t>
            </a:r>
          </a:p>
          <a:p>
            <a:pPr marL="171450" indent="-171450">
              <a:buFontTx/>
              <a:buChar char="-"/>
            </a:pPr>
            <a:r>
              <a:rPr lang="en-US" b="0"/>
              <a:t>Canned produce will also often times fall under the Green category.</a:t>
            </a:r>
          </a:p>
          <a:p>
            <a:pPr marL="171450" indent="-171450">
              <a:buFontTx/>
              <a:buChar char="-"/>
            </a:pPr>
            <a:r>
              <a:rPr lang="en-US" b="0"/>
              <a:t>Protein (fresh/frozen and often times canned) is also an example- such as chicken, fish fillets, ham.</a:t>
            </a:r>
          </a:p>
          <a:p>
            <a:pPr marL="171450" indent="-171450">
              <a:buFontTx/>
              <a:buChar char="-"/>
            </a:pPr>
            <a:r>
              <a:rPr lang="en-US" b="0"/>
              <a:t>Think “single or few ingredient foods” as a good rule of thumb, but it’s by no means limited to that. </a:t>
            </a:r>
          </a:p>
          <a:p>
            <a:endParaRPr lang="en-US" b="0"/>
          </a:p>
          <a:p>
            <a:r>
              <a:rPr lang="en-US" b="1"/>
              <a:t>Food that is Yellow: </a:t>
            </a:r>
            <a:r>
              <a:rPr lang="en-US" b="0"/>
              <a:t>Yellow foods have medium levels of saturate fat, sodium or added sugars and they are foods that can contribute to good health. </a:t>
            </a:r>
          </a:p>
          <a:p>
            <a:pPr marL="171450" indent="-171450">
              <a:buFontTx/>
              <a:buChar char="-"/>
            </a:pPr>
            <a:r>
              <a:rPr lang="en-US" b="0"/>
              <a:t>Examples of foods that are yellow are all 100% fruit juice and plain dried fruit.</a:t>
            </a:r>
          </a:p>
          <a:p>
            <a:pPr marL="171450" indent="-171450">
              <a:buFontTx/>
              <a:buChar char="-"/>
            </a:pPr>
            <a:r>
              <a:rPr lang="en-US" b="0"/>
              <a:t>Some canned goods, like vegetables and proteins, may fall under yellow due to their higher contents of sodium to keep the food quality for a long period of time. </a:t>
            </a:r>
          </a:p>
          <a:p>
            <a:pPr marL="171450" indent="-171450">
              <a:buFontTx/>
              <a:buChar char="-"/>
            </a:pPr>
            <a:r>
              <a:rPr lang="en-US" b="0"/>
              <a:t>Grains like regular “white” bread, pasta, tortillas, white rice, and some cereals.</a:t>
            </a:r>
          </a:p>
          <a:p>
            <a:pPr marL="171450" indent="-171450">
              <a:buFontTx/>
              <a:buChar char="-"/>
            </a:pPr>
            <a:r>
              <a:rPr lang="en-US" b="0"/>
              <a:t>Some mixed dishes like boxed mac and cheese or pouch skillet meals. </a:t>
            </a:r>
          </a:p>
          <a:p>
            <a:pPr marL="171450" indent="-171450">
              <a:buFontTx/>
              <a:buChar char="-"/>
            </a:pPr>
            <a:r>
              <a:rPr lang="en-US" b="0"/>
              <a:t>Most peanut butter is ranked as yellow. </a:t>
            </a:r>
          </a:p>
          <a:p>
            <a:pPr marL="171450" indent="-171450">
              <a:buFontTx/>
              <a:buChar char="-"/>
            </a:pPr>
            <a:r>
              <a:rPr lang="en-US" b="0"/>
              <a:t>whole milk</a:t>
            </a:r>
          </a:p>
          <a:p>
            <a:endParaRPr lang="en-US" b="0"/>
          </a:p>
          <a:p>
            <a:r>
              <a:rPr lang="en-US" b="1"/>
              <a:t>Food that is Red: Red foods have high levels of saturated fat, sodium or added sugars and they have limited health benefits.</a:t>
            </a:r>
          </a:p>
          <a:p>
            <a:pPr marL="171450" indent="-171450">
              <a:buFontTx/>
              <a:buChar char="-"/>
            </a:pPr>
            <a:r>
              <a:rPr lang="en-US" b="0"/>
              <a:t>All desserts are red. This includes ice cream, cookies, cakes, baked goods, etc.</a:t>
            </a:r>
          </a:p>
          <a:p>
            <a:pPr marL="171450" indent="-171450">
              <a:buFontTx/>
              <a:buChar char="-"/>
            </a:pPr>
            <a:r>
              <a:rPr lang="en-US" b="0"/>
              <a:t>Processed and packaged snacks ( such as chips or crackers and granola or other bars) are red, unless a whole grain is the first ingredient.</a:t>
            </a:r>
          </a:p>
          <a:p>
            <a:pPr marL="171450" indent="-171450">
              <a:buFontTx/>
              <a:buChar char="-"/>
            </a:pPr>
            <a:r>
              <a:rPr lang="en-US" b="0"/>
              <a:t>Candy and regular soda and non 100% juice, juice drinks high in sugar are red.</a:t>
            </a:r>
          </a:p>
          <a:p>
            <a:endParaRPr lang="en-US" b="1"/>
          </a:p>
          <a:p>
            <a:r>
              <a:rPr lang="en-US" b="0"/>
              <a:t>a combination of green, yellow, and red is typical and the best recommendation. The idea is that there is greater amounts of green – so more foods from that category. Some foods from yellow and few from red – have a balance! Red is not never – it’s thought to be had as a treat. So an example of shopping for a family may be 5 greens (frozen chicken breasts, fresh apples, potatoes, bag of brown rice, and canned black beans), 3 yellows (orange juice cups, regular tortillas, and peanut butter) and 1 or 2 reds (cookies and ice cream).</a:t>
            </a:r>
          </a:p>
          <a:p>
            <a:endParaRPr lang="en-US" b="0"/>
          </a:p>
          <a:p>
            <a:pPr marL="0" marR="0" lvl="0" indent="0" algn="l" defTabSz="914400" rtl="0" eaLnBrk="1" fontAlgn="auto" latinLnBrk="0" hangingPunct="1">
              <a:lnSpc>
                <a:spcPct val="100000"/>
              </a:lnSpc>
              <a:spcBef>
                <a:spcPts val="0"/>
              </a:spcBef>
              <a:spcAft>
                <a:spcPts val="0"/>
              </a:spcAft>
              <a:buClrTx/>
              <a:buSzTx/>
              <a:buFontTx/>
              <a:buNone/>
              <a:tabLst/>
              <a:defRPr/>
            </a:pPr>
            <a:r>
              <a:rPr lang="en-US" b="1"/>
              <a:t>How can SWAP be implemented?: </a:t>
            </a:r>
            <a:r>
              <a:rPr lang="en-US"/>
              <a:t>The nutrition ranks are added to the GPFB ordering system- we will see examples of this on the coming slides. Pantries can also adapt the SWAP guidelines to in house rank their food. This “SWAP Guide” (show and hand off to be passed around) is used, along with other tools in the SWAP Toolkit, to appropriately rank foods based on their levels of Saturated Fat, Sodium, and Added Sugars.</a:t>
            </a:r>
          </a:p>
          <a:p>
            <a:endParaRPr lang="en-US"/>
          </a:p>
        </p:txBody>
      </p:sp>
      <p:sp>
        <p:nvSpPr>
          <p:cNvPr id="4" name="Slide Number Placeholder 3"/>
          <p:cNvSpPr>
            <a:spLocks noGrp="1"/>
          </p:cNvSpPr>
          <p:nvPr>
            <p:ph type="sldNum" sz="quarter" idx="5"/>
          </p:nvPr>
        </p:nvSpPr>
        <p:spPr/>
        <p:txBody>
          <a:bodyPr/>
          <a:lstStyle/>
          <a:p>
            <a:fld id="{42E497D6-F2BC-429F-ADA3-3EAE42DA8E88}" type="slidenum">
              <a:rPr lang="en-US" smtClean="0"/>
              <a:t>5</a:t>
            </a:fld>
            <a:endParaRPr lang="en-US"/>
          </a:p>
        </p:txBody>
      </p:sp>
    </p:spTree>
    <p:extLst>
      <p:ext uri="{BB962C8B-B14F-4D97-AF65-F5344CB8AC3E}">
        <p14:creationId xmlns:p14="http://schemas.microsoft.com/office/powerpoint/2010/main" val="30558847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Food storage is impactful on the nutrition components of foods, so it is important to store food appropriately.</a:t>
            </a:r>
          </a:p>
          <a:p>
            <a:r>
              <a:rPr lang="en-US"/>
              <a:t>- Basic food storage rules of thumb I feel you all know can be summed up to: keep dry foods dry, cold foods cold, and frozen foods frozen.</a:t>
            </a:r>
          </a:p>
          <a:p>
            <a:endParaRPr lang="en-US"/>
          </a:p>
          <a:p>
            <a:r>
              <a:rPr lang="en-US" b="1"/>
              <a:t>Preserves the quality: </a:t>
            </a:r>
            <a:r>
              <a:rPr lang="en-US" b="0"/>
              <a:t>without proper food storage, perishable food with spoil fast. Also, harmful bacteria will grow if food is not stored properly, causing foodborne illnesses– this, of course, ruins the quality of your food.</a:t>
            </a:r>
          </a:p>
          <a:p>
            <a:pPr marL="171450" indent="-171450">
              <a:buFontTx/>
              <a:buChar char="-"/>
            </a:pPr>
            <a:r>
              <a:rPr lang="en-US" b="0"/>
              <a:t>Ways to preserve the quality of foods are to maintain a clean fridge and freezer and do not overcrowd your fridge. Foods need air circulation to maintain their quality- without it spoilage rates increase.</a:t>
            </a:r>
          </a:p>
          <a:p>
            <a:pPr marL="0" indent="0">
              <a:buFontTx/>
              <a:buNone/>
            </a:pPr>
            <a:endParaRPr lang="en-US" b="0"/>
          </a:p>
          <a:p>
            <a:pPr marL="0" indent="0">
              <a:buFontTx/>
              <a:buNone/>
            </a:pPr>
            <a:r>
              <a:rPr lang="en-US" b="1"/>
              <a:t>Preserves the nutritional value: </a:t>
            </a:r>
            <a:r>
              <a:rPr lang="en-US" b="0"/>
              <a:t>Storing food properly will allow foods to keep higher levels of beneficial nutrition. </a:t>
            </a:r>
          </a:p>
          <a:p>
            <a:pPr marL="171450" indent="-171450">
              <a:buFontTx/>
              <a:buChar char="-"/>
            </a:pPr>
            <a:r>
              <a:rPr lang="en-US" b="0"/>
              <a:t>This is pertinent with Fresh, perishable foods. Use fresh, perishable foods as soon as possible after purchase or delivery. </a:t>
            </a:r>
          </a:p>
          <a:p>
            <a:pPr marL="171450" indent="-171450">
              <a:buFontTx/>
              <a:buChar char="-"/>
            </a:pPr>
            <a:r>
              <a:rPr lang="en-US" b="0"/>
              <a:t>- Fresh foods have their highest concentration of vitamins and minerals immediately after being harvested- so their nutritional value continues to decrease over time. --- vitamins and minerals will lessen the longer fresh foods go without being consumed.</a:t>
            </a:r>
            <a:endParaRPr lang="en-US" b="1"/>
          </a:p>
          <a:p>
            <a:endParaRPr lang="en-US"/>
          </a:p>
          <a:p>
            <a:r>
              <a:rPr lang="en-US" b="1"/>
              <a:t>The first in – first out method: </a:t>
            </a:r>
            <a:r>
              <a:rPr lang="en-US" b="0"/>
              <a:t>Being sure to rotate food by keeping the older food at the front and back-stocking the new foods ensures that food is consumed at its most high and peak nutrition. It also, for canned/shelf stable goods, ensures that foods with a sooner best or use by date are out the door first. Lessening your spoiled goods.</a:t>
            </a:r>
            <a:endParaRPr lang="en-US" b="1"/>
          </a:p>
          <a:p>
            <a:endParaRPr lang="en-US"/>
          </a:p>
        </p:txBody>
      </p:sp>
      <p:sp>
        <p:nvSpPr>
          <p:cNvPr id="4" name="Slide Number Placeholder 3"/>
          <p:cNvSpPr>
            <a:spLocks noGrp="1"/>
          </p:cNvSpPr>
          <p:nvPr>
            <p:ph type="sldNum" sz="quarter" idx="5"/>
          </p:nvPr>
        </p:nvSpPr>
        <p:spPr/>
        <p:txBody>
          <a:bodyPr/>
          <a:lstStyle/>
          <a:p>
            <a:fld id="{42E497D6-F2BC-429F-ADA3-3EAE42DA8E88}" type="slidenum">
              <a:rPr lang="en-US" smtClean="0"/>
              <a:t>8</a:t>
            </a:fld>
            <a:endParaRPr lang="en-US"/>
          </a:p>
        </p:txBody>
      </p:sp>
    </p:spTree>
    <p:extLst>
      <p:ext uri="{BB962C8B-B14F-4D97-AF65-F5344CB8AC3E}">
        <p14:creationId xmlns:p14="http://schemas.microsoft.com/office/powerpoint/2010/main" val="40652616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Examples of code dates are: </a:t>
            </a:r>
            <a:r>
              <a:rPr lang="en-US" b="0"/>
              <a:t>do not distribute foods past their expiration date. As far as pack, sell-by, and use by or quality dates go- if the food is handled and stored properly, </a:t>
            </a:r>
            <a:r>
              <a:rPr lang="en-US"/>
              <a:t>the food is still safe to eat for sometimes days, months, or even years after the date listed on them BUT keep in mind that the food slowly begins to lose nutrients and the quality lessens over time.</a:t>
            </a:r>
          </a:p>
          <a:p>
            <a:endParaRPr lang="en-US" b="1"/>
          </a:p>
          <a:p>
            <a:pPr marL="0" marR="0" lvl="0" indent="0" algn="l" defTabSz="914400" rtl="0" eaLnBrk="1" fontAlgn="auto" latinLnBrk="0" hangingPunct="1">
              <a:lnSpc>
                <a:spcPct val="100000"/>
              </a:lnSpc>
              <a:spcBef>
                <a:spcPts val="0"/>
              </a:spcBef>
              <a:spcAft>
                <a:spcPts val="0"/>
              </a:spcAft>
              <a:buClrTx/>
              <a:buSzTx/>
              <a:buFontTx/>
              <a:buNone/>
              <a:tabLst/>
              <a:defRPr/>
            </a:pPr>
            <a:r>
              <a:rPr lang="en-US" b="1"/>
              <a:t> While food is safe to eat, it’s nutrients and quality are at their peak the earliest on in their shelf life: </a:t>
            </a:r>
            <a:r>
              <a:rPr lang="en-US" b="0"/>
              <a:t>this then aligns with the first in- first out method. Get foods out the door soonest as possible so consumption of the food is had when the food has higher nutrient and quality components.</a:t>
            </a:r>
            <a:endParaRPr lang="en-US" b="1"/>
          </a:p>
          <a:p>
            <a:endParaRPr lang="en-US"/>
          </a:p>
        </p:txBody>
      </p:sp>
      <p:sp>
        <p:nvSpPr>
          <p:cNvPr id="4" name="Slide Number Placeholder 3"/>
          <p:cNvSpPr>
            <a:spLocks noGrp="1"/>
          </p:cNvSpPr>
          <p:nvPr>
            <p:ph type="sldNum" sz="quarter" idx="5"/>
          </p:nvPr>
        </p:nvSpPr>
        <p:spPr/>
        <p:txBody>
          <a:bodyPr/>
          <a:lstStyle/>
          <a:p>
            <a:fld id="{42E497D6-F2BC-429F-ADA3-3EAE42DA8E88}" type="slidenum">
              <a:rPr lang="en-US" smtClean="0"/>
              <a:t>9</a:t>
            </a:fld>
            <a:endParaRPr lang="en-US"/>
          </a:p>
        </p:txBody>
      </p:sp>
    </p:spTree>
    <p:extLst>
      <p:ext uri="{BB962C8B-B14F-4D97-AF65-F5344CB8AC3E}">
        <p14:creationId xmlns:p14="http://schemas.microsoft.com/office/powerpoint/2010/main" val="15952174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DB6289-70C2-9ACC-331F-48ADCF98E48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84152CE-ADE3-F44C-C436-F73CC58EEE2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8E4FFEA-91C4-5C7A-5C07-FCBD35AEACB4}"/>
              </a:ext>
            </a:extLst>
          </p:cNvPr>
          <p:cNvSpPr>
            <a:spLocks noGrp="1"/>
          </p:cNvSpPr>
          <p:nvPr>
            <p:ph type="dt" sz="half" idx="10"/>
          </p:nvPr>
        </p:nvSpPr>
        <p:spPr/>
        <p:txBody>
          <a:bodyPr/>
          <a:lstStyle/>
          <a:p>
            <a:fld id="{0AEA7F63-1CD5-4757-A9F9-4D4E8649A863}" type="datetimeFigureOut">
              <a:rPr lang="en-US" smtClean="0"/>
              <a:t>4/29/2024</a:t>
            </a:fld>
            <a:endParaRPr lang="en-US"/>
          </a:p>
        </p:txBody>
      </p:sp>
      <p:sp>
        <p:nvSpPr>
          <p:cNvPr id="5" name="Footer Placeholder 4">
            <a:extLst>
              <a:ext uri="{FF2B5EF4-FFF2-40B4-BE49-F238E27FC236}">
                <a16:creationId xmlns:a16="http://schemas.microsoft.com/office/drawing/2014/main" id="{6E776DB4-C8A1-CC32-CC17-EC7688EF92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8754F2F-64BA-84C6-4C09-D2A7599F48CE}"/>
              </a:ext>
            </a:extLst>
          </p:cNvPr>
          <p:cNvSpPr>
            <a:spLocks noGrp="1"/>
          </p:cNvSpPr>
          <p:nvPr>
            <p:ph type="sldNum" sz="quarter" idx="12"/>
          </p:nvPr>
        </p:nvSpPr>
        <p:spPr/>
        <p:txBody>
          <a:bodyPr/>
          <a:lstStyle/>
          <a:p>
            <a:fld id="{49D4F6E0-D413-42AE-80DB-F35B2514488C}" type="slidenum">
              <a:rPr lang="en-US" smtClean="0"/>
              <a:t>‹#›</a:t>
            </a:fld>
            <a:endParaRPr lang="en-US"/>
          </a:p>
        </p:txBody>
      </p:sp>
    </p:spTree>
    <p:extLst>
      <p:ext uri="{BB962C8B-B14F-4D97-AF65-F5344CB8AC3E}">
        <p14:creationId xmlns:p14="http://schemas.microsoft.com/office/powerpoint/2010/main" val="6330538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2E53AA-25B1-738E-97EA-A1B21632469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E5ACE84-33E0-576A-1CC5-8D12627CFCB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6C8ECDB-7FCC-FAF7-1264-F4639E4610FB}"/>
              </a:ext>
            </a:extLst>
          </p:cNvPr>
          <p:cNvSpPr>
            <a:spLocks noGrp="1"/>
          </p:cNvSpPr>
          <p:nvPr>
            <p:ph type="dt" sz="half" idx="10"/>
          </p:nvPr>
        </p:nvSpPr>
        <p:spPr/>
        <p:txBody>
          <a:bodyPr/>
          <a:lstStyle/>
          <a:p>
            <a:fld id="{0AEA7F63-1CD5-4757-A9F9-4D4E8649A863}" type="datetimeFigureOut">
              <a:rPr lang="en-US" smtClean="0"/>
              <a:t>4/29/2024</a:t>
            </a:fld>
            <a:endParaRPr lang="en-US"/>
          </a:p>
        </p:txBody>
      </p:sp>
      <p:sp>
        <p:nvSpPr>
          <p:cNvPr id="5" name="Footer Placeholder 4">
            <a:extLst>
              <a:ext uri="{FF2B5EF4-FFF2-40B4-BE49-F238E27FC236}">
                <a16:creationId xmlns:a16="http://schemas.microsoft.com/office/drawing/2014/main" id="{64D656C5-FC9B-3075-FDAE-3E7E930AC00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442A3EC-A2DC-0793-4714-28190B8937C5}"/>
              </a:ext>
            </a:extLst>
          </p:cNvPr>
          <p:cNvSpPr>
            <a:spLocks noGrp="1"/>
          </p:cNvSpPr>
          <p:nvPr>
            <p:ph type="sldNum" sz="quarter" idx="12"/>
          </p:nvPr>
        </p:nvSpPr>
        <p:spPr/>
        <p:txBody>
          <a:bodyPr/>
          <a:lstStyle/>
          <a:p>
            <a:fld id="{49D4F6E0-D413-42AE-80DB-F35B2514488C}" type="slidenum">
              <a:rPr lang="en-US" smtClean="0"/>
              <a:t>‹#›</a:t>
            </a:fld>
            <a:endParaRPr lang="en-US"/>
          </a:p>
        </p:txBody>
      </p:sp>
    </p:spTree>
    <p:extLst>
      <p:ext uri="{BB962C8B-B14F-4D97-AF65-F5344CB8AC3E}">
        <p14:creationId xmlns:p14="http://schemas.microsoft.com/office/powerpoint/2010/main" val="22619200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5CB455D-C6B1-E847-6F42-1BD6921798E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5A12922-EAE2-9F1D-258E-9919D9052B8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A02C069-2CB8-23FE-3005-2F81045CFA94}"/>
              </a:ext>
            </a:extLst>
          </p:cNvPr>
          <p:cNvSpPr>
            <a:spLocks noGrp="1"/>
          </p:cNvSpPr>
          <p:nvPr>
            <p:ph type="dt" sz="half" idx="10"/>
          </p:nvPr>
        </p:nvSpPr>
        <p:spPr/>
        <p:txBody>
          <a:bodyPr/>
          <a:lstStyle/>
          <a:p>
            <a:fld id="{0AEA7F63-1CD5-4757-A9F9-4D4E8649A863}" type="datetimeFigureOut">
              <a:rPr lang="en-US" smtClean="0"/>
              <a:t>4/29/2024</a:t>
            </a:fld>
            <a:endParaRPr lang="en-US"/>
          </a:p>
        </p:txBody>
      </p:sp>
      <p:sp>
        <p:nvSpPr>
          <p:cNvPr id="5" name="Footer Placeholder 4">
            <a:extLst>
              <a:ext uri="{FF2B5EF4-FFF2-40B4-BE49-F238E27FC236}">
                <a16:creationId xmlns:a16="http://schemas.microsoft.com/office/drawing/2014/main" id="{3831F3DC-E929-B646-16BB-F36B33BC90C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3DCDCF4-1ECD-CE9C-9ED9-F9055FA97626}"/>
              </a:ext>
            </a:extLst>
          </p:cNvPr>
          <p:cNvSpPr>
            <a:spLocks noGrp="1"/>
          </p:cNvSpPr>
          <p:nvPr>
            <p:ph type="sldNum" sz="quarter" idx="12"/>
          </p:nvPr>
        </p:nvSpPr>
        <p:spPr/>
        <p:txBody>
          <a:bodyPr/>
          <a:lstStyle/>
          <a:p>
            <a:fld id="{49D4F6E0-D413-42AE-80DB-F35B2514488C}" type="slidenum">
              <a:rPr lang="en-US" smtClean="0"/>
              <a:t>‹#›</a:t>
            </a:fld>
            <a:endParaRPr lang="en-US"/>
          </a:p>
        </p:txBody>
      </p:sp>
    </p:spTree>
    <p:extLst>
      <p:ext uri="{BB962C8B-B14F-4D97-AF65-F5344CB8AC3E}">
        <p14:creationId xmlns:p14="http://schemas.microsoft.com/office/powerpoint/2010/main" val="10196378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E49D68-6867-FA0E-A27B-1AC48BBA045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76F95D1-9256-5BFF-E349-24C99CE4C53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430377E-9AD8-C015-443F-4FC796FD908D}"/>
              </a:ext>
            </a:extLst>
          </p:cNvPr>
          <p:cNvSpPr>
            <a:spLocks noGrp="1"/>
          </p:cNvSpPr>
          <p:nvPr>
            <p:ph type="dt" sz="half" idx="10"/>
          </p:nvPr>
        </p:nvSpPr>
        <p:spPr/>
        <p:txBody>
          <a:bodyPr/>
          <a:lstStyle/>
          <a:p>
            <a:fld id="{0AEA7F63-1CD5-4757-A9F9-4D4E8649A863}" type="datetimeFigureOut">
              <a:rPr lang="en-US" smtClean="0"/>
              <a:t>4/29/2024</a:t>
            </a:fld>
            <a:endParaRPr lang="en-US"/>
          </a:p>
        </p:txBody>
      </p:sp>
      <p:sp>
        <p:nvSpPr>
          <p:cNvPr id="5" name="Footer Placeholder 4">
            <a:extLst>
              <a:ext uri="{FF2B5EF4-FFF2-40B4-BE49-F238E27FC236}">
                <a16:creationId xmlns:a16="http://schemas.microsoft.com/office/drawing/2014/main" id="{558128D8-4C9F-BC63-6037-9CBAA3C38B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EC85BD-D85B-4BE7-8137-87CEC0FF727D}"/>
              </a:ext>
            </a:extLst>
          </p:cNvPr>
          <p:cNvSpPr>
            <a:spLocks noGrp="1"/>
          </p:cNvSpPr>
          <p:nvPr>
            <p:ph type="sldNum" sz="quarter" idx="12"/>
          </p:nvPr>
        </p:nvSpPr>
        <p:spPr/>
        <p:txBody>
          <a:bodyPr/>
          <a:lstStyle/>
          <a:p>
            <a:fld id="{49D4F6E0-D413-42AE-80DB-F35B2514488C}" type="slidenum">
              <a:rPr lang="en-US" smtClean="0"/>
              <a:t>‹#›</a:t>
            </a:fld>
            <a:endParaRPr lang="en-US"/>
          </a:p>
        </p:txBody>
      </p:sp>
    </p:spTree>
    <p:extLst>
      <p:ext uri="{BB962C8B-B14F-4D97-AF65-F5344CB8AC3E}">
        <p14:creationId xmlns:p14="http://schemas.microsoft.com/office/powerpoint/2010/main" val="25035239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2F9857-7F9D-2E93-A15B-8BFEEBCF11B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01DD5A0-751B-C040-AD04-9A8B1C79543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C40E0CC-F9FD-FAC0-8EDC-4D993494FB55}"/>
              </a:ext>
            </a:extLst>
          </p:cNvPr>
          <p:cNvSpPr>
            <a:spLocks noGrp="1"/>
          </p:cNvSpPr>
          <p:nvPr>
            <p:ph type="dt" sz="half" idx="10"/>
          </p:nvPr>
        </p:nvSpPr>
        <p:spPr/>
        <p:txBody>
          <a:bodyPr/>
          <a:lstStyle/>
          <a:p>
            <a:fld id="{0AEA7F63-1CD5-4757-A9F9-4D4E8649A863}" type="datetimeFigureOut">
              <a:rPr lang="en-US" smtClean="0"/>
              <a:t>4/29/2024</a:t>
            </a:fld>
            <a:endParaRPr lang="en-US"/>
          </a:p>
        </p:txBody>
      </p:sp>
      <p:sp>
        <p:nvSpPr>
          <p:cNvPr id="5" name="Footer Placeholder 4">
            <a:extLst>
              <a:ext uri="{FF2B5EF4-FFF2-40B4-BE49-F238E27FC236}">
                <a16:creationId xmlns:a16="http://schemas.microsoft.com/office/drawing/2014/main" id="{F40432F2-5EA3-969B-3DAD-B6905743B9D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7741386-A165-3BF5-6D72-7A80AEF958D4}"/>
              </a:ext>
            </a:extLst>
          </p:cNvPr>
          <p:cNvSpPr>
            <a:spLocks noGrp="1"/>
          </p:cNvSpPr>
          <p:nvPr>
            <p:ph type="sldNum" sz="quarter" idx="12"/>
          </p:nvPr>
        </p:nvSpPr>
        <p:spPr/>
        <p:txBody>
          <a:bodyPr/>
          <a:lstStyle/>
          <a:p>
            <a:fld id="{49D4F6E0-D413-42AE-80DB-F35B2514488C}" type="slidenum">
              <a:rPr lang="en-US" smtClean="0"/>
              <a:t>‹#›</a:t>
            </a:fld>
            <a:endParaRPr lang="en-US"/>
          </a:p>
        </p:txBody>
      </p:sp>
    </p:spTree>
    <p:extLst>
      <p:ext uri="{BB962C8B-B14F-4D97-AF65-F5344CB8AC3E}">
        <p14:creationId xmlns:p14="http://schemas.microsoft.com/office/powerpoint/2010/main" val="24512890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A0B26C-4A75-F839-0296-67E22A5EF5E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AEA76E7-53C8-3046-D077-1865BA86C5D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9E15EE5-12E4-9EC1-F1AF-F7F35ED3269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AD462AF-AAC7-EEC4-E003-BD603D3252C0}"/>
              </a:ext>
            </a:extLst>
          </p:cNvPr>
          <p:cNvSpPr>
            <a:spLocks noGrp="1"/>
          </p:cNvSpPr>
          <p:nvPr>
            <p:ph type="dt" sz="half" idx="10"/>
          </p:nvPr>
        </p:nvSpPr>
        <p:spPr/>
        <p:txBody>
          <a:bodyPr/>
          <a:lstStyle/>
          <a:p>
            <a:fld id="{0AEA7F63-1CD5-4757-A9F9-4D4E8649A863}" type="datetimeFigureOut">
              <a:rPr lang="en-US" smtClean="0"/>
              <a:t>4/29/2024</a:t>
            </a:fld>
            <a:endParaRPr lang="en-US"/>
          </a:p>
        </p:txBody>
      </p:sp>
      <p:sp>
        <p:nvSpPr>
          <p:cNvPr id="6" name="Footer Placeholder 5">
            <a:extLst>
              <a:ext uri="{FF2B5EF4-FFF2-40B4-BE49-F238E27FC236}">
                <a16:creationId xmlns:a16="http://schemas.microsoft.com/office/drawing/2014/main" id="{18E51BC9-4D32-C742-A515-8F099EE0FE5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64FD120-C268-BFB1-A140-6620F4EDB354}"/>
              </a:ext>
            </a:extLst>
          </p:cNvPr>
          <p:cNvSpPr>
            <a:spLocks noGrp="1"/>
          </p:cNvSpPr>
          <p:nvPr>
            <p:ph type="sldNum" sz="quarter" idx="12"/>
          </p:nvPr>
        </p:nvSpPr>
        <p:spPr/>
        <p:txBody>
          <a:bodyPr/>
          <a:lstStyle/>
          <a:p>
            <a:fld id="{49D4F6E0-D413-42AE-80DB-F35B2514488C}" type="slidenum">
              <a:rPr lang="en-US" smtClean="0"/>
              <a:t>‹#›</a:t>
            </a:fld>
            <a:endParaRPr lang="en-US"/>
          </a:p>
        </p:txBody>
      </p:sp>
    </p:spTree>
    <p:extLst>
      <p:ext uri="{BB962C8B-B14F-4D97-AF65-F5344CB8AC3E}">
        <p14:creationId xmlns:p14="http://schemas.microsoft.com/office/powerpoint/2010/main" val="9330554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0B5D66-8B4B-CB80-2BFD-63BE19097A5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B260352-F6EA-6A75-6B61-A9B570DBD8C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BA11AE9-F09C-CEBD-67F0-27FD4A0A5D8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EE19225-C4F1-592F-FF75-CFC8C363E75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1A5E276-E68C-DD24-1D7E-F95F3213748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3777F85-0F68-CDF1-9064-6C4EF47B7842}"/>
              </a:ext>
            </a:extLst>
          </p:cNvPr>
          <p:cNvSpPr>
            <a:spLocks noGrp="1"/>
          </p:cNvSpPr>
          <p:nvPr>
            <p:ph type="dt" sz="half" idx="10"/>
          </p:nvPr>
        </p:nvSpPr>
        <p:spPr/>
        <p:txBody>
          <a:bodyPr/>
          <a:lstStyle/>
          <a:p>
            <a:fld id="{0AEA7F63-1CD5-4757-A9F9-4D4E8649A863}" type="datetimeFigureOut">
              <a:rPr lang="en-US" smtClean="0"/>
              <a:t>4/29/2024</a:t>
            </a:fld>
            <a:endParaRPr lang="en-US"/>
          </a:p>
        </p:txBody>
      </p:sp>
      <p:sp>
        <p:nvSpPr>
          <p:cNvPr id="8" name="Footer Placeholder 7">
            <a:extLst>
              <a:ext uri="{FF2B5EF4-FFF2-40B4-BE49-F238E27FC236}">
                <a16:creationId xmlns:a16="http://schemas.microsoft.com/office/drawing/2014/main" id="{980FADA7-14AF-96B6-424F-A18DAE290D4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9BC09A6-A6AC-BF87-EE41-163229F176E8}"/>
              </a:ext>
            </a:extLst>
          </p:cNvPr>
          <p:cNvSpPr>
            <a:spLocks noGrp="1"/>
          </p:cNvSpPr>
          <p:nvPr>
            <p:ph type="sldNum" sz="quarter" idx="12"/>
          </p:nvPr>
        </p:nvSpPr>
        <p:spPr/>
        <p:txBody>
          <a:bodyPr/>
          <a:lstStyle/>
          <a:p>
            <a:fld id="{49D4F6E0-D413-42AE-80DB-F35B2514488C}" type="slidenum">
              <a:rPr lang="en-US" smtClean="0"/>
              <a:t>‹#›</a:t>
            </a:fld>
            <a:endParaRPr lang="en-US"/>
          </a:p>
        </p:txBody>
      </p:sp>
    </p:spTree>
    <p:extLst>
      <p:ext uri="{BB962C8B-B14F-4D97-AF65-F5344CB8AC3E}">
        <p14:creationId xmlns:p14="http://schemas.microsoft.com/office/powerpoint/2010/main" val="39429370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691DD0-C340-84E9-9EAA-500D897F49B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B7CA97D-EA5A-1442-7E1B-E9E170D0A143}"/>
              </a:ext>
            </a:extLst>
          </p:cNvPr>
          <p:cNvSpPr>
            <a:spLocks noGrp="1"/>
          </p:cNvSpPr>
          <p:nvPr>
            <p:ph type="dt" sz="half" idx="10"/>
          </p:nvPr>
        </p:nvSpPr>
        <p:spPr/>
        <p:txBody>
          <a:bodyPr/>
          <a:lstStyle/>
          <a:p>
            <a:fld id="{0AEA7F63-1CD5-4757-A9F9-4D4E8649A863}" type="datetimeFigureOut">
              <a:rPr lang="en-US" smtClean="0"/>
              <a:t>4/29/2024</a:t>
            </a:fld>
            <a:endParaRPr lang="en-US"/>
          </a:p>
        </p:txBody>
      </p:sp>
      <p:sp>
        <p:nvSpPr>
          <p:cNvPr id="4" name="Footer Placeholder 3">
            <a:extLst>
              <a:ext uri="{FF2B5EF4-FFF2-40B4-BE49-F238E27FC236}">
                <a16:creationId xmlns:a16="http://schemas.microsoft.com/office/drawing/2014/main" id="{5E7A23B4-052E-EEE1-C3A1-ACB6E279771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2440063-FB80-B0EE-5FA6-9E1745F2B337}"/>
              </a:ext>
            </a:extLst>
          </p:cNvPr>
          <p:cNvSpPr>
            <a:spLocks noGrp="1"/>
          </p:cNvSpPr>
          <p:nvPr>
            <p:ph type="sldNum" sz="quarter" idx="12"/>
          </p:nvPr>
        </p:nvSpPr>
        <p:spPr/>
        <p:txBody>
          <a:bodyPr/>
          <a:lstStyle/>
          <a:p>
            <a:fld id="{49D4F6E0-D413-42AE-80DB-F35B2514488C}" type="slidenum">
              <a:rPr lang="en-US" smtClean="0"/>
              <a:t>‹#›</a:t>
            </a:fld>
            <a:endParaRPr lang="en-US"/>
          </a:p>
        </p:txBody>
      </p:sp>
    </p:spTree>
    <p:extLst>
      <p:ext uri="{BB962C8B-B14F-4D97-AF65-F5344CB8AC3E}">
        <p14:creationId xmlns:p14="http://schemas.microsoft.com/office/powerpoint/2010/main" val="14243110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F54833F-2649-F261-5BD8-33B9EFAA6FE9}"/>
              </a:ext>
            </a:extLst>
          </p:cNvPr>
          <p:cNvSpPr>
            <a:spLocks noGrp="1"/>
          </p:cNvSpPr>
          <p:nvPr>
            <p:ph type="dt" sz="half" idx="10"/>
          </p:nvPr>
        </p:nvSpPr>
        <p:spPr/>
        <p:txBody>
          <a:bodyPr/>
          <a:lstStyle/>
          <a:p>
            <a:fld id="{0AEA7F63-1CD5-4757-A9F9-4D4E8649A863}" type="datetimeFigureOut">
              <a:rPr lang="en-US" smtClean="0"/>
              <a:t>4/29/2024</a:t>
            </a:fld>
            <a:endParaRPr lang="en-US"/>
          </a:p>
        </p:txBody>
      </p:sp>
      <p:sp>
        <p:nvSpPr>
          <p:cNvPr id="3" name="Footer Placeholder 2">
            <a:extLst>
              <a:ext uri="{FF2B5EF4-FFF2-40B4-BE49-F238E27FC236}">
                <a16:creationId xmlns:a16="http://schemas.microsoft.com/office/drawing/2014/main" id="{88E51117-99A7-F84F-1DB0-36BC8323FED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B1A71D5-25DB-E4B6-2319-2EF402F70396}"/>
              </a:ext>
            </a:extLst>
          </p:cNvPr>
          <p:cNvSpPr>
            <a:spLocks noGrp="1"/>
          </p:cNvSpPr>
          <p:nvPr>
            <p:ph type="sldNum" sz="quarter" idx="12"/>
          </p:nvPr>
        </p:nvSpPr>
        <p:spPr/>
        <p:txBody>
          <a:bodyPr/>
          <a:lstStyle/>
          <a:p>
            <a:fld id="{49D4F6E0-D413-42AE-80DB-F35B2514488C}" type="slidenum">
              <a:rPr lang="en-US" smtClean="0"/>
              <a:t>‹#›</a:t>
            </a:fld>
            <a:endParaRPr lang="en-US"/>
          </a:p>
        </p:txBody>
      </p:sp>
    </p:spTree>
    <p:extLst>
      <p:ext uri="{BB962C8B-B14F-4D97-AF65-F5344CB8AC3E}">
        <p14:creationId xmlns:p14="http://schemas.microsoft.com/office/powerpoint/2010/main" val="26766786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A32171-4484-C5B6-14E2-95F7BBDF598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348FE2B-36B2-9AC1-8E7E-0B51B0D307B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C57F0E9-F3C0-2A1C-D2B6-B2478A8789B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875583F-5162-F6E1-28C2-2C332AAC8D0E}"/>
              </a:ext>
            </a:extLst>
          </p:cNvPr>
          <p:cNvSpPr>
            <a:spLocks noGrp="1"/>
          </p:cNvSpPr>
          <p:nvPr>
            <p:ph type="dt" sz="half" idx="10"/>
          </p:nvPr>
        </p:nvSpPr>
        <p:spPr/>
        <p:txBody>
          <a:bodyPr/>
          <a:lstStyle/>
          <a:p>
            <a:fld id="{0AEA7F63-1CD5-4757-A9F9-4D4E8649A863}" type="datetimeFigureOut">
              <a:rPr lang="en-US" smtClean="0"/>
              <a:t>4/29/2024</a:t>
            </a:fld>
            <a:endParaRPr lang="en-US"/>
          </a:p>
        </p:txBody>
      </p:sp>
      <p:sp>
        <p:nvSpPr>
          <p:cNvPr id="6" name="Footer Placeholder 5">
            <a:extLst>
              <a:ext uri="{FF2B5EF4-FFF2-40B4-BE49-F238E27FC236}">
                <a16:creationId xmlns:a16="http://schemas.microsoft.com/office/drawing/2014/main" id="{D9863597-E080-051D-A2A1-054C98DB437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C4C9FE5-4442-0480-28C8-54CA6F11D179}"/>
              </a:ext>
            </a:extLst>
          </p:cNvPr>
          <p:cNvSpPr>
            <a:spLocks noGrp="1"/>
          </p:cNvSpPr>
          <p:nvPr>
            <p:ph type="sldNum" sz="quarter" idx="12"/>
          </p:nvPr>
        </p:nvSpPr>
        <p:spPr/>
        <p:txBody>
          <a:bodyPr/>
          <a:lstStyle/>
          <a:p>
            <a:fld id="{49D4F6E0-D413-42AE-80DB-F35B2514488C}" type="slidenum">
              <a:rPr lang="en-US" smtClean="0"/>
              <a:t>‹#›</a:t>
            </a:fld>
            <a:endParaRPr lang="en-US"/>
          </a:p>
        </p:txBody>
      </p:sp>
    </p:spTree>
    <p:extLst>
      <p:ext uri="{BB962C8B-B14F-4D97-AF65-F5344CB8AC3E}">
        <p14:creationId xmlns:p14="http://schemas.microsoft.com/office/powerpoint/2010/main" val="14697559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6CE4CF-B123-B2E1-5905-F728F9880DE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F2A7CB8-FACE-62BE-7395-1A3A3E9FF91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2C3529D-C671-AE09-F97A-7ADB0DDDE3D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A2F172D-A12F-37EC-19B0-0CA96C2DF9C1}"/>
              </a:ext>
            </a:extLst>
          </p:cNvPr>
          <p:cNvSpPr>
            <a:spLocks noGrp="1"/>
          </p:cNvSpPr>
          <p:nvPr>
            <p:ph type="dt" sz="half" idx="10"/>
          </p:nvPr>
        </p:nvSpPr>
        <p:spPr/>
        <p:txBody>
          <a:bodyPr/>
          <a:lstStyle/>
          <a:p>
            <a:fld id="{0AEA7F63-1CD5-4757-A9F9-4D4E8649A863}" type="datetimeFigureOut">
              <a:rPr lang="en-US" smtClean="0"/>
              <a:t>4/29/2024</a:t>
            </a:fld>
            <a:endParaRPr lang="en-US"/>
          </a:p>
        </p:txBody>
      </p:sp>
      <p:sp>
        <p:nvSpPr>
          <p:cNvPr id="6" name="Footer Placeholder 5">
            <a:extLst>
              <a:ext uri="{FF2B5EF4-FFF2-40B4-BE49-F238E27FC236}">
                <a16:creationId xmlns:a16="http://schemas.microsoft.com/office/drawing/2014/main" id="{D1912F52-C14A-E070-9FC2-B384A6910B9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A8E9682-AEA3-9A48-4E1F-20F3688BB3C1}"/>
              </a:ext>
            </a:extLst>
          </p:cNvPr>
          <p:cNvSpPr>
            <a:spLocks noGrp="1"/>
          </p:cNvSpPr>
          <p:nvPr>
            <p:ph type="sldNum" sz="quarter" idx="12"/>
          </p:nvPr>
        </p:nvSpPr>
        <p:spPr/>
        <p:txBody>
          <a:bodyPr/>
          <a:lstStyle/>
          <a:p>
            <a:fld id="{49D4F6E0-D413-42AE-80DB-F35B2514488C}" type="slidenum">
              <a:rPr lang="en-US" smtClean="0"/>
              <a:t>‹#›</a:t>
            </a:fld>
            <a:endParaRPr lang="en-US"/>
          </a:p>
        </p:txBody>
      </p:sp>
    </p:spTree>
    <p:extLst>
      <p:ext uri="{BB962C8B-B14F-4D97-AF65-F5344CB8AC3E}">
        <p14:creationId xmlns:p14="http://schemas.microsoft.com/office/powerpoint/2010/main" val="37910325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D98E482-09BF-AA3C-2384-32B81E16830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70FFCEE-E840-0AEE-CCC4-0F4C5173603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FD2C62-A5EB-C772-F621-38577F2B7E6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EA7F63-1CD5-4757-A9F9-4D4E8649A863}" type="datetimeFigureOut">
              <a:rPr lang="en-US" smtClean="0"/>
              <a:t>4/29/2024</a:t>
            </a:fld>
            <a:endParaRPr lang="en-US"/>
          </a:p>
        </p:txBody>
      </p:sp>
      <p:sp>
        <p:nvSpPr>
          <p:cNvPr id="5" name="Footer Placeholder 4">
            <a:extLst>
              <a:ext uri="{FF2B5EF4-FFF2-40B4-BE49-F238E27FC236}">
                <a16:creationId xmlns:a16="http://schemas.microsoft.com/office/drawing/2014/main" id="{BA369127-E0D4-08EE-C1B6-E3DB9539997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EAD9C55-6B9F-476C-22DE-71ED87EB2FB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D4F6E0-D413-42AE-80DB-F35B2514488C}" type="slidenum">
              <a:rPr lang="en-US" smtClean="0"/>
              <a:t>‹#›</a:t>
            </a:fld>
            <a:endParaRPr lang="en-US"/>
          </a:p>
        </p:txBody>
      </p:sp>
    </p:spTree>
    <p:extLst>
      <p:ext uri="{BB962C8B-B14F-4D97-AF65-F5344CB8AC3E}">
        <p14:creationId xmlns:p14="http://schemas.microsoft.com/office/powerpoint/2010/main" val="36442391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8.png"/><Relationship Id="rId7" Type="http://schemas.openxmlformats.org/officeDocument/2006/relationships/customXml" Target="../ink/ink2.xml"/><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customXml" Target="../ink/ink1.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logo with a blue circle and text&#10;&#10;Description automatically generated with medium confidence">
            <a:extLst>
              <a:ext uri="{FF2B5EF4-FFF2-40B4-BE49-F238E27FC236}">
                <a16:creationId xmlns:a16="http://schemas.microsoft.com/office/drawing/2014/main" id="{C2D6F0DB-7A53-C599-5CDF-B94A9B809DA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3BCB9347-3798-FB6C-8924-F93A0B356B49}"/>
              </a:ext>
            </a:extLst>
          </p:cNvPr>
          <p:cNvSpPr txBox="1"/>
          <p:nvPr/>
        </p:nvSpPr>
        <p:spPr>
          <a:xfrm>
            <a:off x="710180" y="3429000"/>
            <a:ext cx="4758967" cy="1754326"/>
          </a:xfrm>
          <a:prstGeom prst="rect">
            <a:avLst/>
          </a:prstGeom>
          <a:noFill/>
        </p:spPr>
        <p:txBody>
          <a:bodyPr wrap="square" rtlCol="0">
            <a:spAutoFit/>
          </a:bodyPr>
          <a:lstStyle/>
          <a:p>
            <a:r>
              <a:rPr lang="en-US" sz="3600" b="1">
                <a:latin typeface="Nunito Sans" panose="00000500000000000000" pitchFamily="2" charset="0"/>
              </a:rPr>
              <a:t>SWAP, Food Storage &amp; Safety at your Food Pantry</a:t>
            </a:r>
          </a:p>
        </p:txBody>
      </p:sp>
    </p:spTree>
    <p:extLst>
      <p:ext uri="{BB962C8B-B14F-4D97-AF65-F5344CB8AC3E}">
        <p14:creationId xmlns:p14="http://schemas.microsoft.com/office/powerpoint/2010/main" val="16792629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blue background with yellow and white symbols&#10;&#10;Description automatically generated">
            <a:extLst>
              <a:ext uri="{FF2B5EF4-FFF2-40B4-BE49-F238E27FC236}">
                <a16:creationId xmlns:a16="http://schemas.microsoft.com/office/drawing/2014/main" id="{921D2F67-FB56-2279-4F37-BF8C7677B9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2" y="0"/>
            <a:ext cx="12190815" cy="6858000"/>
          </a:xfrm>
          <a:prstGeom prst="rect">
            <a:avLst/>
          </a:prstGeom>
        </p:spPr>
      </p:pic>
      <p:sp>
        <p:nvSpPr>
          <p:cNvPr id="2" name="Content Placeholder 2">
            <a:extLst>
              <a:ext uri="{FF2B5EF4-FFF2-40B4-BE49-F238E27FC236}">
                <a16:creationId xmlns:a16="http://schemas.microsoft.com/office/drawing/2014/main" id="{72DAF512-DE02-E03B-55A8-0BD7FAE6A6DE}"/>
              </a:ext>
            </a:extLst>
          </p:cNvPr>
          <p:cNvSpPr txBox="1">
            <a:spLocks/>
          </p:cNvSpPr>
          <p:nvPr/>
        </p:nvSpPr>
        <p:spPr>
          <a:xfrm>
            <a:off x="1097280" y="2108201"/>
            <a:ext cx="10058400" cy="376089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a:solidFill>
                <a:schemeClr val="bg1"/>
              </a:solidFill>
              <a:latin typeface="Nunito Sans" panose="00000500000000000000" pitchFamily="2" charset="0"/>
            </a:endParaRPr>
          </a:p>
        </p:txBody>
      </p:sp>
      <p:sp>
        <p:nvSpPr>
          <p:cNvPr id="4" name="Title 1">
            <a:extLst>
              <a:ext uri="{FF2B5EF4-FFF2-40B4-BE49-F238E27FC236}">
                <a16:creationId xmlns:a16="http://schemas.microsoft.com/office/drawing/2014/main" id="{EC0A07A7-75FE-3331-8570-6FB309ABD358}"/>
              </a:ext>
            </a:extLst>
          </p:cNvPr>
          <p:cNvSpPr txBox="1">
            <a:spLocks/>
          </p:cNvSpPr>
          <p:nvPr/>
        </p:nvSpPr>
        <p:spPr>
          <a:xfrm>
            <a:off x="331736" y="659217"/>
            <a:ext cx="8333799" cy="4199862"/>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600" kern="1200" spc="-50" baseline="0">
                <a:solidFill>
                  <a:schemeClr val="tx1">
                    <a:lumMod val="75000"/>
                    <a:lumOff val="25000"/>
                  </a:schemeClr>
                </a:solidFill>
                <a:latin typeface="+mj-lt"/>
                <a:ea typeface="+mj-ea"/>
                <a:cs typeface="+mj-cs"/>
              </a:defRPr>
            </a:lvl1pPr>
          </a:lstStyle>
          <a:p>
            <a:r>
              <a:rPr lang="en-US" sz="5000" spc="100">
                <a:ln w="28575">
                  <a:solidFill>
                    <a:schemeClr val="bg1"/>
                  </a:solidFill>
                </a:ln>
                <a:solidFill>
                  <a:schemeClr val="bg1"/>
                </a:solidFill>
                <a:effectLst>
                  <a:outerShdw blurRad="38100" dist="38100" dir="2700000" algn="tl">
                    <a:schemeClr val="bg1">
                      <a:lumMod val="95000"/>
                    </a:schemeClr>
                  </a:outerShdw>
                </a:effectLst>
                <a:latin typeface="Nunito Sans" panose="00000500000000000000" pitchFamily="2" charset="0"/>
              </a:rPr>
              <a:t>Agency Partner Best Practices</a:t>
            </a:r>
          </a:p>
          <a:p>
            <a:endParaRPr lang="en-US" sz="5000" spc="100">
              <a:ln w="28575">
                <a:solidFill>
                  <a:schemeClr val="bg1"/>
                </a:solidFill>
              </a:ln>
              <a:solidFill>
                <a:schemeClr val="bg1"/>
              </a:solidFill>
              <a:effectLst>
                <a:outerShdw blurRad="38100" dist="38100" dir="2700000" algn="tl">
                  <a:schemeClr val="bg1">
                    <a:lumMod val="95000"/>
                  </a:schemeClr>
                </a:outerShdw>
              </a:effectLst>
              <a:latin typeface="Nunito Sans" panose="00000500000000000000" pitchFamily="2" charset="0"/>
            </a:endParaRPr>
          </a:p>
          <a:p>
            <a:r>
              <a:rPr lang="en-US" sz="3000" i="1" spc="100">
                <a:ln w="28575">
                  <a:solidFill>
                    <a:schemeClr val="bg1"/>
                  </a:solidFill>
                </a:ln>
                <a:solidFill>
                  <a:schemeClr val="bg1"/>
                </a:solidFill>
                <a:effectLst>
                  <a:outerShdw blurRad="38100" dist="38100" dir="2700000" algn="tl">
                    <a:schemeClr val="bg1">
                      <a:lumMod val="95000"/>
                    </a:schemeClr>
                  </a:outerShdw>
                </a:effectLst>
                <a:latin typeface="Nunito Sans" panose="00000500000000000000" pitchFamily="2" charset="0"/>
              </a:rPr>
              <a:t>Tips for building and maintaining a pantry/meal site that is successful now and, in the future.</a:t>
            </a:r>
          </a:p>
        </p:txBody>
      </p:sp>
    </p:spTree>
    <p:extLst>
      <p:ext uri="{BB962C8B-B14F-4D97-AF65-F5344CB8AC3E}">
        <p14:creationId xmlns:p14="http://schemas.microsoft.com/office/powerpoint/2010/main" val="9268556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yellow and white rectangle&#10;&#10;Description automatically generated">
            <a:extLst>
              <a:ext uri="{FF2B5EF4-FFF2-40B4-BE49-F238E27FC236}">
                <a16:creationId xmlns:a16="http://schemas.microsoft.com/office/drawing/2014/main" id="{8A1FA47E-CD7B-FF20-9BE7-5C064F610A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2" y="0"/>
            <a:ext cx="12190815" cy="6858000"/>
          </a:xfrm>
          <a:prstGeom prst="rect">
            <a:avLst/>
          </a:prstGeom>
        </p:spPr>
      </p:pic>
      <p:sp>
        <p:nvSpPr>
          <p:cNvPr id="2" name="TextBox 1">
            <a:extLst>
              <a:ext uri="{FF2B5EF4-FFF2-40B4-BE49-F238E27FC236}">
                <a16:creationId xmlns:a16="http://schemas.microsoft.com/office/drawing/2014/main" id="{A7BCF7F3-C0A5-21C5-4246-D1B3BE25DEFB}"/>
              </a:ext>
            </a:extLst>
          </p:cNvPr>
          <p:cNvSpPr txBox="1"/>
          <p:nvPr/>
        </p:nvSpPr>
        <p:spPr>
          <a:xfrm>
            <a:off x="427972" y="365342"/>
            <a:ext cx="7369478"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a:latin typeface="Nunito Sans ExtraBold"/>
                <a:cs typeface="Calibri"/>
              </a:rPr>
              <a:t>Agency Partner Best Practices</a:t>
            </a:r>
            <a:endParaRPr lang="en-US" sz="3600">
              <a:latin typeface="Nunito Sans ExtraBold"/>
            </a:endParaRPr>
          </a:p>
        </p:txBody>
      </p:sp>
      <p:sp>
        <p:nvSpPr>
          <p:cNvPr id="6" name="TextBox 5">
            <a:extLst>
              <a:ext uri="{FF2B5EF4-FFF2-40B4-BE49-F238E27FC236}">
                <a16:creationId xmlns:a16="http://schemas.microsoft.com/office/drawing/2014/main" id="{001C2B68-8330-120E-46EB-ECA97D89E24E}"/>
              </a:ext>
            </a:extLst>
          </p:cNvPr>
          <p:cNvSpPr txBox="1"/>
          <p:nvPr/>
        </p:nvSpPr>
        <p:spPr>
          <a:xfrm>
            <a:off x="0" y="1626781"/>
            <a:ext cx="12192000" cy="495520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b="1">
                <a:latin typeface="Nunito Sans"/>
                <a:ea typeface="Calibri"/>
                <a:cs typeface="Calibri"/>
              </a:rPr>
              <a:t>Tip #1-Don’t Go it Alone! Make sure your bench is deep!</a:t>
            </a:r>
          </a:p>
          <a:p>
            <a:pPr marL="342900" indent="-342900">
              <a:buFont typeface="Arial" panose="020B0604020202020204" pitchFamily="34" charset="0"/>
              <a:buChar char="•"/>
            </a:pPr>
            <a:r>
              <a:rPr lang="en-US" sz="2000" b="1" i="1">
                <a:latin typeface="Nunito Sans"/>
                <a:ea typeface="Calibri"/>
                <a:cs typeface="Calibri"/>
              </a:rPr>
              <a:t>Make sure you have a well-organized team of volunteers for:</a:t>
            </a:r>
          </a:p>
          <a:p>
            <a:pPr marL="800100" lvl="1" indent="-342900">
              <a:buFont typeface="Arial" panose="020B0604020202020204" pitchFamily="34" charset="0"/>
              <a:buChar char="•"/>
            </a:pPr>
            <a:r>
              <a:rPr lang="en-US" sz="2000" b="1" i="1">
                <a:latin typeface="Nunito Sans"/>
                <a:ea typeface="Calibri"/>
                <a:cs typeface="Calibri"/>
              </a:rPr>
              <a:t>Decision making, recordkeeping, food safety, distribution, ordering, statistics entry, funding and food drives, marketing, community building, policies and procedures, succession planning</a:t>
            </a:r>
          </a:p>
          <a:p>
            <a:pPr lvl="1"/>
            <a:endParaRPr lang="en-US" sz="2000" b="1" i="1">
              <a:latin typeface="Nunito Sans"/>
              <a:ea typeface="Calibri"/>
              <a:cs typeface="Calibri"/>
            </a:endParaRPr>
          </a:p>
          <a:p>
            <a:pPr marL="800100" lvl="1" indent="-342900">
              <a:buFont typeface="Arial" panose="020B0604020202020204" pitchFamily="34" charset="0"/>
              <a:buChar char="•"/>
            </a:pPr>
            <a:r>
              <a:rPr lang="en-US" sz="2000" b="1" i="1">
                <a:latin typeface="Nunito Sans"/>
                <a:ea typeface="Calibri"/>
                <a:cs typeface="Calibri"/>
              </a:rPr>
              <a:t>We recommend 5-15 people working together on your entity’s board and as volunteers to maintain your entity’s operational structure year over year</a:t>
            </a:r>
            <a:endParaRPr lang="en-US" sz="2000">
              <a:latin typeface="Nunito Sans"/>
              <a:ea typeface="Calibri"/>
              <a:cs typeface="Calibri"/>
            </a:endParaRPr>
          </a:p>
          <a:p>
            <a:pPr marL="342900" indent="-342900">
              <a:buFont typeface="Arial" panose="020B0604020202020204" pitchFamily="34" charset="0"/>
              <a:buChar char="•"/>
            </a:pPr>
            <a:endParaRPr lang="en-US" sz="2000" b="1" i="1">
              <a:latin typeface="Nunito Sans"/>
              <a:ea typeface="Calibri"/>
              <a:cs typeface="Calibri"/>
            </a:endParaRPr>
          </a:p>
          <a:p>
            <a:pPr marL="342900" indent="-342900">
              <a:buFont typeface="Arial" panose="020B0604020202020204" pitchFamily="34" charset="0"/>
              <a:buChar char="•"/>
            </a:pPr>
            <a:r>
              <a:rPr lang="en-US" sz="2000" b="1" i="1">
                <a:latin typeface="Nunito Sans"/>
                <a:ea typeface="Calibri"/>
                <a:cs typeface="Calibri"/>
              </a:rPr>
              <a:t>Partner with a cross-section of community agencies to learn what the neighbors in your community need most so you can be responsive to your community’s changing needs:</a:t>
            </a:r>
          </a:p>
          <a:p>
            <a:pPr marL="800100" lvl="1" indent="-342900">
              <a:buFont typeface="Arial" panose="020B0604020202020204" pitchFamily="34" charset="0"/>
              <a:buChar char="•"/>
            </a:pPr>
            <a:r>
              <a:rPr lang="en-US" sz="2000" b="1" i="1">
                <a:latin typeface="Nunito Sans"/>
                <a:ea typeface="Calibri"/>
                <a:cs typeface="Calibri"/>
              </a:rPr>
              <a:t>Social Service Agencies</a:t>
            </a:r>
          </a:p>
          <a:p>
            <a:pPr marL="800100" lvl="1" indent="-342900">
              <a:buFont typeface="Arial" panose="020B0604020202020204" pitchFamily="34" charset="0"/>
              <a:buChar char="•"/>
            </a:pPr>
            <a:r>
              <a:rPr lang="en-US" sz="2000" b="1" i="1">
                <a:latin typeface="Nunito Sans"/>
                <a:ea typeface="Calibri"/>
                <a:cs typeface="Calibri"/>
              </a:rPr>
              <a:t>Other Pantries or Meal Sites</a:t>
            </a:r>
          </a:p>
          <a:p>
            <a:pPr marL="800100" lvl="1" indent="-342900">
              <a:buFont typeface="Arial" panose="020B0604020202020204" pitchFamily="34" charset="0"/>
              <a:buChar char="•"/>
            </a:pPr>
            <a:r>
              <a:rPr lang="en-US" sz="2000" b="1" i="1">
                <a:latin typeface="Nunito Sans"/>
                <a:ea typeface="Calibri"/>
                <a:cs typeface="Calibri"/>
              </a:rPr>
              <a:t>Schools or Senior Centers</a:t>
            </a:r>
          </a:p>
          <a:p>
            <a:pPr marL="800100" lvl="1" indent="-342900">
              <a:buFont typeface="Arial" panose="020B0604020202020204" pitchFamily="34" charset="0"/>
              <a:buChar char="•"/>
            </a:pPr>
            <a:r>
              <a:rPr lang="en-US" sz="2000" b="1" i="1">
                <a:latin typeface="Nunito Sans"/>
                <a:ea typeface="Calibri"/>
                <a:cs typeface="Calibri"/>
              </a:rPr>
              <a:t>Healthcare Entities</a:t>
            </a:r>
          </a:p>
          <a:p>
            <a:endParaRPr lang="en-US" sz="2000">
              <a:latin typeface="Nunito Sans"/>
              <a:ea typeface="Calibri"/>
              <a:cs typeface="Calibri"/>
            </a:endParaRPr>
          </a:p>
        </p:txBody>
      </p:sp>
    </p:spTree>
    <p:extLst>
      <p:ext uri="{BB962C8B-B14F-4D97-AF65-F5344CB8AC3E}">
        <p14:creationId xmlns:p14="http://schemas.microsoft.com/office/powerpoint/2010/main" val="39230270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yellow and white rectangle&#10;&#10;Description automatically generated">
            <a:extLst>
              <a:ext uri="{FF2B5EF4-FFF2-40B4-BE49-F238E27FC236}">
                <a16:creationId xmlns:a16="http://schemas.microsoft.com/office/drawing/2014/main" id="{8A1FA47E-CD7B-FF20-9BE7-5C064F610A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2" y="0"/>
            <a:ext cx="12190815" cy="6858000"/>
          </a:xfrm>
          <a:prstGeom prst="rect">
            <a:avLst/>
          </a:prstGeom>
        </p:spPr>
      </p:pic>
      <p:sp>
        <p:nvSpPr>
          <p:cNvPr id="2" name="TextBox 1">
            <a:extLst>
              <a:ext uri="{FF2B5EF4-FFF2-40B4-BE49-F238E27FC236}">
                <a16:creationId xmlns:a16="http://schemas.microsoft.com/office/drawing/2014/main" id="{A7BCF7F3-C0A5-21C5-4246-D1B3BE25DEFB}"/>
              </a:ext>
            </a:extLst>
          </p:cNvPr>
          <p:cNvSpPr txBox="1"/>
          <p:nvPr/>
        </p:nvSpPr>
        <p:spPr>
          <a:xfrm>
            <a:off x="427972" y="365342"/>
            <a:ext cx="7369478"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a:latin typeface="Nunito Sans ExtraBold"/>
                <a:cs typeface="Calibri"/>
              </a:rPr>
              <a:t>Agency Partner Best Practices</a:t>
            </a:r>
            <a:endParaRPr lang="en-US" sz="3600">
              <a:latin typeface="Nunito Sans ExtraBold"/>
            </a:endParaRPr>
          </a:p>
        </p:txBody>
      </p:sp>
      <p:sp>
        <p:nvSpPr>
          <p:cNvPr id="6" name="TextBox 5">
            <a:extLst>
              <a:ext uri="{FF2B5EF4-FFF2-40B4-BE49-F238E27FC236}">
                <a16:creationId xmlns:a16="http://schemas.microsoft.com/office/drawing/2014/main" id="{001C2B68-8330-120E-46EB-ECA97D89E24E}"/>
              </a:ext>
            </a:extLst>
          </p:cNvPr>
          <p:cNvSpPr txBox="1"/>
          <p:nvPr/>
        </p:nvSpPr>
        <p:spPr>
          <a:xfrm>
            <a:off x="0" y="1456660"/>
            <a:ext cx="12192000" cy="526297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b="1">
                <a:latin typeface="Nunito Sans"/>
                <a:ea typeface="Calibri"/>
                <a:cs typeface="Calibri"/>
              </a:rPr>
              <a:t>Tip #2-Be curious about who you serve and offer choice</a:t>
            </a:r>
          </a:p>
          <a:p>
            <a:pPr marL="342900" indent="-342900">
              <a:buFont typeface="Arial" panose="020B0604020202020204" pitchFamily="34" charset="0"/>
              <a:buChar char="•"/>
            </a:pPr>
            <a:r>
              <a:rPr lang="en-US" sz="2000" b="1" i="1">
                <a:latin typeface="Nunito Sans"/>
                <a:ea typeface="Calibri"/>
                <a:cs typeface="Calibri"/>
              </a:rPr>
              <a:t>Learn about your community</a:t>
            </a:r>
          </a:p>
          <a:p>
            <a:pPr marL="800100" lvl="1" indent="-342900">
              <a:buFont typeface="Arial" panose="020B0604020202020204" pitchFamily="34" charset="0"/>
              <a:buChar char="•"/>
            </a:pPr>
            <a:r>
              <a:rPr lang="en-US" sz="2000" b="1" i="1">
                <a:latin typeface="Nunito Sans"/>
                <a:ea typeface="Calibri"/>
                <a:cs typeface="Calibri"/>
              </a:rPr>
              <a:t>What is your community’s population? How many are living at or below the poverty line? </a:t>
            </a:r>
          </a:p>
          <a:p>
            <a:pPr lvl="1"/>
            <a:r>
              <a:rPr lang="en-US" sz="2000" b="1" i="1">
                <a:latin typeface="Nunito Sans"/>
                <a:ea typeface="Calibri"/>
                <a:cs typeface="Calibri"/>
              </a:rPr>
              <a:t>Census.gov</a:t>
            </a:r>
            <a:br>
              <a:rPr lang="en-US" sz="2000" b="1" i="1">
                <a:latin typeface="Nunito Sans"/>
                <a:ea typeface="Calibri"/>
                <a:cs typeface="Calibri"/>
              </a:rPr>
            </a:br>
            <a:r>
              <a:rPr lang="en-US" sz="2000" b="1" i="1">
                <a:latin typeface="Nunito Sans"/>
                <a:ea typeface="Calibri"/>
                <a:cs typeface="Calibri"/>
              </a:rPr>
              <a:t>Learn what the need is in your community and what are the changes in the landscape of your community (younger families, seniors, etc.)</a:t>
            </a:r>
          </a:p>
          <a:p>
            <a:pPr marL="800100" lvl="1" indent="-342900">
              <a:buFont typeface="Arial" panose="020B0604020202020204" pitchFamily="34" charset="0"/>
              <a:buChar char="•"/>
            </a:pPr>
            <a:r>
              <a:rPr lang="en-US" sz="2000" b="1" i="1">
                <a:latin typeface="Nunito Sans"/>
                <a:ea typeface="Calibri"/>
                <a:cs typeface="Calibri"/>
              </a:rPr>
              <a:t>If you are in a smaller community, do you draw community members living elsewhere in the county to utilize your site?</a:t>
            </a:r>
            <a:endParaRPr lang="en-US" sz="2000">
              <a:latin typeface="Nunito Sans"/>
              <a:ea typeface="Calibri"/>
              <a:cs typeface="Calibri"/>
            </a:endParaRPr>
          </a:p>
          <a:p>
            <a:pPr marL="342900" indent="-342900">
              <a:buFont typeface="Arial" panose="020B0604020202020204" pitchFamily="34" charset="0"/>
              <a:buChar char="•"/>
            </a:pPr>
            <a:endParaRPr lang="en-US" sz="2000" b="1" i="1">
              <a:latin typeface="Nunito Sans"/>
              <a:ea typeface="Calibri"/>
              <a:cs typeface="Calibri"/>
            </a:endParaRPr>
          </a:p>
          <a:p>
            <a:pPr marL="342900" indent="-342900">
              <a:buFont typeface="Arial" panose="020B0604020202020204" pitchFamily="34" charset="0"/>
              <a:buChar char="•"/>
            </a:pPr>
            <a:r>
              <a:rPr lang="en-US" sz="2000" b="1" i="1">
                <a:latin typeface="Nunito Sans"/>
                <a:ea typeface="Calibri"/>
                <a:cs typeface="Calibri"/>
              </a:rPr>
              <a:t>Be flexible to be equitable; based on household/family size, offer food based on the number of individuals served versus a fixed amount of food</a:t>
            </a:r>
          </a:p>
          <a:p>
            <a:pPr marL="342900" indent="-342900">
              <a:buFont typeface="Arial" panose="020B0604020202020204" pitchFamily="34" charset="0"/>
              <a:buChar char="•"/>
            </a:pPr>
            <a:endParaRPr lang="en-US" sz="2000" b="1" i="1">
              <a:latin typeface="Nunito Sans"/>
              <a:ea typeface="Calibri"/>
              <a:cs typeface="Calibri"/>
            </a:endParaRPr>
          </a:p>
          <a:p>
            <a:pPr marL="342900" indent="-342900">
              <a:buFont typeface="Arial" panose="020B0604020202020204" pitchFamily="34" charset="0"/>
              <a:buChar char="•"/>
            </a:pPr>
            <a:r>
              <a:rPr lang="en-US" sz="2000" b="1" i="1">
                <a:latin typeface="Nunito Sans"/>
                <a:ea typeface="Calibri"/>
                <a:cs typeface="Calibri"/>
              </a:rPr>
              <a:t>Offer more frequent, weekend, or evening access hours</a:t>
            </a:r>
          </a:p>
          <a:p>
            <a:pPr marL="342900" indent="-342900">
              <a:buFont typeface="Arial" panose="020B0604020202020204" pitchFamily="34" charset="0"/>
              <a:buChar char="•"/>
            </a:pPr>
            <a:endParaRPr lang="en-US" sz="2000" b="1" i="1">
              <a:latin typeface="Nunito Sans"/>
              <a:ea typeface="Calibri"/>
              <a:cs typeface="Calibri"/>
            </a:endParaRPr>
          </a:p>
          <a:p>
            <a:pPr marL="342900" indent="-342900">
              <a:buFont typeface="Arial" panose="020B0604020202020204" pitchFamily="34" charset="0"/>
              <a:buChar char="•"/>
            </a:pPr>
            <a:r>
              <a:rPr lang="en-US" sz="2000" b="1" i="1">
                <a:latin typeface="Nunito Sans"/>
                <a:ea typeface="Calibri"/>
                <a:cs typeface="Calibri"/>
              </a:rPr>
              <a:t>Offer a choice model which is equivalent to grocery store shopping; neighbors get to shop the foods that they and their households will utilize based on preference, allergies, and nutrition</a:t>
            </a:r>
          </a:p>
        </p:txBody>
      </p:sp>
    </p:spTree>
    <p:extLst>
      <p:ext uri="{BB962C8B-B14F-4D97-AF65-F5344CB8AC3E}">
        <p14:creationId xmlns:p14="http://schemas.microsoft.com/office/powerpoint/2010/main" val="3381411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yellow and white rectangle&#10;&#10;Description automatically generated">
            <a:extLst>
              <a:ext uri="{FF2B5EF4-FFF2-40B4-BE49-F238E27FC236}">
                <a16:creationId xmlns:a16="http://schemas.microsoft.com/office/drawing/2014/main" id="{8A1FA47E-CD7B-FF20-9BE7-5C064F610A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2" y="0"/>
            <a:ext cx="12190815" cy="6858000"/>
          </a:xfrm>
          <a:prstGeom prst="rect">
            <a:avLst/>
          </a:prstGeom>
        </p:spPr>
      </p:pic>
      <p:sp>
        <p:nvSpPr>
          <p:cNvPr id="2" name="TextBox 1">
            <a:extLst>
              <a:ext uri="{FF2B5EF4-FFF2-40B4-BE49-F238E27FC236}">
                <a16:creationId xmlns:a16="http://schemas.microsoft.com/office/drawing/2014/main" id="{A7BCF7F3-C0A5-21C5-4246-D1B3BE25DEFB}"/>
              </a:ext>
            </a:extLst>
          </p:cNvPr>
          <p:cNvSpPr txBox="1"/>
          <p:nvPr/>
        </p:nvSpPr>
        <p:spPr>
          <a:xfrm>
            <a:off x="427972" y="365342"/>
            <a:ext cx="7369478"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a:latin typeface="Nunito Sans ExtraBold"/>
                <a:cs typeface="Calibri"/>
              </a:rPr>
              <a:t>Agency Partner Best Practices</a:t>
            </a:r>
            <a:endParaRPr lang="en-US" sz="3600">
              <a:latin typeface="Nunito Sans ExtraBold"/>
            </a:endParaRPr>
          </a:p>
        </p:txBody>
      </p:sp>
      <p:sp>
        <p:nvSpPr>
          <p:cNvPr id="6" name="TextBox 5">
            <a:extLst>
              <a:ext uri="{FF2B5EF4-FFF2-40B4-BE49-F238E27FC236}">
                <a16:creationId xmlns:a16="http://schemas.microsoft.com/office/drawing/2014/main" id="{001C2B68-8330-120E-46EB-ECA97D89E24E}"/>
              </a:ext>
            </a:extLst>
          </p:cNvPr>
          <p:cNvSpPr txBox="1"/>
          <p:nvPr/>
        </p:nvSpPr>
        <p:spPr>
          <a:xfrm>
            <a:off x="0" y="1626781"/>
            <a:ext cx="12192000" cy="550920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b="1">
                <a:latin typeface="Nunito Sans"/>
                <a:ea typeface="Calibri"/>
                <a:cs typeface="Calibri"/>
              </a:rPr>
              <a:t>Tip #3-Order the right amount for your site; seek to grow and diversify offerings </a:t>
            </a:r>
          </a:p>
          <a:p>
            <a:pPr marL="342900" indent="-342900">
              <a:buFont typeface="Arial" panose="020B0604020202020204" pitchFamily="34" charset="0"/>
              <a:buChar char="•"/>
            </a:pPr>
            <a:r>
              <a:rPr lang="en-US" sz="2000" b="1" i="1">
                <a:latin typeface="Nunito Sans"/>
                <a:ea typeface="Calibri"/>
                <a:cs typeface="Calibri"/>
              </a:rPr>
              <a:t>Utilize your historical statistics to plan; use these statistics to make the case when writing grants or planning for funding from your local board</a:t>
            </a:r>
          </a:p>
          <a:p>
            <a:r>
              <a:rPr lang="en-US" sz="2000" b="1" i="1">
                <a:latin typeface="Nunito Sans"/>
                <a:ea typeface="Calibri"/>
                <a:cs typeface="Calibri"/>
              </a:rPr>
              <a:t>Example:</a:t>
            </a:r>
          </a:p>
          <a:p>
            <a:pPr marL="800100" lvl="1" indent="-342900">
              <a:buFont typeface="Arial" panose="020B0604020202020204" pitchFamily="34" charset="0"/>
              <a:buChar char="•"/>
            </a:pPr>
            <a:r>
              <a:rPr lang="en-US" sz="2000" b="1" i="1">
                <a:latin typeface="Nunito Sans"/>
                <a:ea typeface="Calibri"/>
                <a:cs typeface="Calibri"/>
              </a:rPr>
              <a:t>100 Households served per month x each household receives an average of 30 </a:t>
            </a:r>
            <a:r>
              <a:rPr lang="en-US" sz="2000" b="1" i="1" err="1">
                <a:latin typeface="Nunito Sans"/>
                <a:ea typeface="Calibri"/>
                <a:cs typeface="Calibri"/>
              </a:rPr>
              <a:t>lbs</a:t>
            </a:r>
            <a:r>
              <a:rPr lang="en-US" sz="2000" b="1" i="1">
                <a:latin typeface="Nunito Sans"/>
                <a:ea typeface="Calibri"/>
                <a:cs typeface="Calibri"/>
              </a:rPr>
              <a:t> of food. </a:t>
            </a:r>
            <a:br>
              <a:rPr lang="en-US" sz="2000" b="1" i="1">
                <a:latin typeface="Nunito Sans"/>
                <a:ea typeface="Calibri"/>
                <a:cs typeface="Calibri"/>
              </a:rPr>
            </a:br>
            <a:r>
              <a:rPr lang="en-US" sz="2000" b="1" i="1">
                <a:latin typeface="Nunito Sans"/>
                <a:ea typeface="Calibri"/>
                <a:cs typeface="Calibri"/>
              </a:rPr>
              <a:t>How much should this pantry order per month?</a:t>
            </a:r>
          </a:p>
          <a:p>
            <a:pPr lvl="1"/>
            <a:r>
              <a:rPr lang="en-US" sz="2000" b="1" i="1">
                <a:highlight>
                  <a:srgbClr val="FFD140"/>
                </a:highlight>
                <a:latin typeface="Nunito Sans"/>
                <a:ea typeface="Calibri"/>
                <a:cs typeface="Calibri"/>
              </a:rPr>
              <a:t>Answer: 3,000 pounds of food per month (more to have additional on hand)</a:t>
            </a:r>
          </a:p>
          <a:p>
            <a:endParaRPr lang="en-US" sz="2000" b="1" i="1">
              <a:latin typeface="Nunito Sans"/>
              <a:ea typeface="Calibri"/>
              <a:cs typeface="Calibri"/>
            </a:endParaRPr>
          </a:p>
          <a:p>
            <a:pPr marL="342900" indent="-342900">
              <a:buFont typeface="Arial" panose="020B0604020202020204" pitchFamily="34" charset="0"/>
              <a:buChar char="•"/>
            </a:pPr>
            <a:r>
              <a:rPr lang="en-US" sz="2000" b="1" i="1">
                <a:latin typeface="Nunito Sans"/>
                <a:ea typeface="Calibri"/>
                <a:cs typeface="Calibri"/>
              </a:rPr>
              <a:t>Partner with local entities to source more food outside of the monthly GPFB deliveries:</a:t>
            </a:r>
          </a:p>
          <a:p>
            <a:pPr marL="800100" lvl="1" indent="-342900">
              <a:buFont typeface="Arial" panose="020B0604020202020204" pitchFamily="34" charset="0"/>
              <a:buChar char="•"/>
            </a:pPr>
            <a:r>
              <a:rPr lang="en-US" sz="2000" b="1" i="1">
                <a:latin typeface="Nunito Sans"/>
                <a:ea typeface="Calibri"/>
                <a:cs typeface="Calibri"/>
              </a:rPr>
              <a:t>Farmers that donate produce in season</a:t>
            </a:r>
          </a:p>
          <a:p>
            <a:pPr marL="800100" lvl="1" indent="-342900">
              <a:buFont typeface="Arial" panose="020B0604020202020204" pitchFamily="34" charset="0"/>
              <a:buChar char="•"/>
            </a:pPr>
            <a:r>
              <a:rPr lang="en-US" sz="2000" b="1" i="1">
                <a:latin typeface="Nunito Sans"/>
                <a:ea typeface="Calibri"/>
                <a:cs typeface="Calibri"/>
              </a:rPr>
              <a:t>Retail Rescue-get connected with a local grocery store for more </a:t>
            </a:r>
          </a:p>
          <a:p>
            <a:pPr marL="800100" lvl="1" indent="-342900">
              <a:buFont typeface="Arial" panose="020B0604020202020204" pitchFamily="34" charset="0"/>
              <a:buChar char="•"/>
            </a:pPr>
            <a:r>
              <a:rPr lang="en-US" sz="2000" b="1" i="1">
                <a:latin typeface="Nunito Sans"/>
                <a:ea typeface="Calibri"/>
                <a:cs typeface="Calibri"/>
              </a:rPr>
              <a:t>Hold food drives asking for specific highly desired items: </a:t>
            </a:r>
          </a:p>
          <a:p>
            <a:pPr marL="1257300" lvl="2" indent="-342900">
              <a:buFont typeface="Arial" panose="020B0604020202020204" pitchFamily="34" charset="0"/>
              <a:buChar char="•"/>
            </a:pPr>
            <a:r>
              <a:rPr lang="en-US" sz="2000" b="1" i="1">
                <a:latin typeface="Nunito Sans"/>
                <a:ea typeface="Calibri"/>
                <a:cs typeface="Calibri"/>
              </a:rPr>
              <a:t>Peanut Butter Drive, Diaper Drive, Canned Chicken Drive, etc.</a:t>
            </a:r>
          </a:p>
          <a:p>
            <a:pPr marL="342900" indent="-342900">
              <a:buFont typeface="Arial" panose="020B0604020202020204" pitchFamily="34" charset="0"/>
              <a:buChar char="•"/>
            </a:pPr>
            <a:r>
              <a:rPr lang="en-US" sz="2000" b="1" i="1">
                <a:latin typeface="Nunito Sans"/>
                <a:ea typeface="Calibri"/>
                <a:cs typeface="Calibri"/>
              </a:rPr>
              <a:t>Include recipes with items at your site to empower neighbors to utilize a greater variety of foods</a:t>
            </a:r>
          </a:p>
          <a:p>
            <a:endParaRPr lang="en-US" sz="2000">
              <a:latin typeface="Nunito Sans"/>
              <a:ea typeface="Calibri"/>
              <a:cs typeface="Calibri"/>
            </a:endParaRPr>
          </a:p>
        </p:txBody>
      </p:sp>
    </p:spTree>
    <p:extLst>
      <p:ext uri="{BB962C8B-B14F-4D97-AF65-F5344CB8AC3E}">
        <p14:creationId xmlns:p14="http://schemas.microsoft.com/office/powerpoint/2010/main" val="31717701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yellow and white rectangle&#10;&#10;Description automatically generated">
            <a:extLst>
              <a:ext uri="{FF2B5EF4-FFF2-40B4-BE49-F238E27FC236}">
                <a16:creationId xmlns:a16="http://schemas.microsoft.com/office/drawing/2014/main" id="{8A1FA47E-CD7B-FF20-9BE7-5C064F610A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2" y="0"/>
            <a:ext cx="12190815" cy="6858000"/>
          </a:xfrm>
          <a:prstGeom prst="rect">
            <a:avLst/>
          </a:prstGeom>
        </p:spPr>
      </p:pic>
      <p:sp>
        <p:nvSpPr>
          <p:cNvPr id="2" name="TextBox 1">
            <a:extLst>
              <a:ext uri="{FF2B5EF4-FFF2-40B4-BE49-F238E27FC236}">
                <a16:creationId xmlns:a16="http://schemas.microsoft.com/office/drawing/2014/main" id="{A7BCF7F3-C0A5-21C5-4246-D1B3BE25DEFB}"/>
              </a:ext>
            </a:extLst>
          </p:cNvPr>
          <p:cNvSpPr txBox="1"/>
          <p:nvPr/>
        </p:nvSpPr>
        <p:spPr>
          <a:xfrm>
            <a:off x="427972" y="365342"/>
            <a:ext cx="7369478"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a:latin typeface="Nunito Sans ExtraBold"/>
                <a:cs typeface="Calibri"/>
              </a:rPr>
              <a:t>Agency Partner Best Practices</a:t>
            </a:r>
            <a:endParaRPr lang="en-US" sz="3600">
              <a:latin typeface="Nunito Sans ExtraBold"/>
            </a:endParaRPr>
          </a:p>
        </p:txBody>
      </p:sp>
      <p:sp>
        <p:nvSpPr>
          <p:cNvPr id="6" name="TextBox 5">
            <a:extLst>
              <a:ext uri="{FF2B5EF4-FFF2-40B4-BE49-F238E27FC236}">
                <a16:creationId xmlns:a16="http://schemas.microsoft.com/office/drawing/2014/main" id="{001C2B68-8330-120E-46EB-ECA97D89E24E}"/>
              </a:ext>
            </a:extLst>
          </p:cNvPr>
          <p:cNvSpPr txBox="1"/>
          <p:nvPr/>
        </p:nvSpPr>
        <p:spPr>
          <a:xfrm>
            <a:off x="0" y="1626781"/>
            <a:ext cx="12192000" cy="403187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b="1">
                <a:latin typeface="Nunito Sans"/>
                <a:ea typeface="Calibri"/>
                <a:cs typeface="Calibri"/>
              </a:rPr>
              <a:t>Tip #4-Recruit Volunteers and Succession Plan</a:t>
            </a:r>
          </a:p>
          <a:p>
            <a:pPr marL="342900" indent="-342900">
              <a:buFont typeface="Arial" panose="020B0604020202020204" pitchFamily="34" charset="0"/>
              <a:buChar char="•"/>
            </a:pPr>
            <a:r>
              <a:rPr lang="en-US" sz="2000" b="1" i="1">
                <a:latin typeface="Nunito Sans"/>
                <a:ea typeface="Calibri"/>
                <a:cs typeface="Calibri"/>
              </a:rPr>
              <a:t>Document your processes at your site so other volunteers can step in to assist you!</a:t>
            </a:r>
          </a:p>
          <a:p>
            <a:pPr marL="342900" indent="-342900">
              <a:buFont typeface="Arial" panose="020B0604020202020204" pitchFamily="34" charset="0"/>
              <a:buChar char="•"/>
            </a:pPr>
            <a:r>
              <a:rPr lang="en-US" sz="2000" b="1" i="1">
                <a:latin typeface="Nunito Sans"/>
                <a:ea typeface="Calibri"/>
                <a:cs typeface="Calibri"/>
              </a:rPr>
              <a:t>Invite additional volunteers in (high school students, families, etc. faith community, etc.) to learn about your pantry operations and become a volunteer on a regular basis. </a:t>
            </a:r>
          </a:p>
          <a:p>
            <a:endParaRPr lang="en-US" sz="2000" b="1" i="1">
              <a:latin typeface="Nunito Sans"/>
              <a:ea typeface="Calibri"/>
              <a:cs typeface="Calibri"/>
            </a:endParaRPr>
          </a:p>
          <a:p>
            <a:pPr marL="342900" indent="-342900">
              <a:buFont typeface="Arial" panose="020B0604020202020204" pitchFamily="34" charset="0"/>
              <a:buChar char="•"/>
            </a:pPr>
            <a:r>
              <a:rPr lang="en-US" sz="2000" b="1" i="1">
                <a:latin typeface="Nunito Sans"/>
                <a:ea typeface="Calibri"/>
                <a:cs typeface="Calibri"/>
              </a:rPr>
              <a:t>Make plans for when you or your current team of volunteers are no longer operating the site. Who will continue to keep your site running? Give your successors the gift of a well thought out plan with which to keep your site operational</a:t>
            </a:r>
          </a:p>
          <a:p>
            <a:pPr marL="342900" indent="-342900">
              <a:buFont typeface="Arial" panose="020B0604020202020204" pitchFamily="34" charset="0"/>
              <a:buChar char="•"/>
            </a:pPr>
            <a:endParaRPr lang="en-US" sz="2000" b="1" i="1">
              <a:latin typeface="Nunito Sans"/>
              <a:ea typeface="Calibri"/>
              <a:cs typeface="Calibri"/>
            </a:endParaRPr>
          </a:p>
          <a:p>
            <a:pPr marL="342900" indent="-342900">
              <a:buFont typeface="Arial" panose="020B0604020202020204" pitchFamily="34" charset="0"/>
              <a:buChar char="•"/>
            </a:pPr>
            <a:r>
              <a:rPr lang="en-US" sz="2000" b="1" i="1">
                <a:latin typeface="Nunito Sans"/>
                <a:ea typeface="Calibri"/>
                <a:cs typeface="Calibri"/>
              </a:rPr>
              <a:t>Keep meticulous records and cross-train your volunteers to carry out ordering, distribution, statistics entry, food safety, and records management</a:t>
            </a:r>
          </a:p>
          <a:p>
            <a:endParaRPr lang="en-US" sz="2000">
              <a:latin typeface="Nunito Sans"/>
              <a:ea typeface="Calibri"/>
              <a:cs typeface="Calibri"/>
            </a:endParaRPr>
          </a:p>
        </p:txBody>
      </p:sp>
    </p:spTree>
    <p:extLst>
      <p:ext uri="{BB962C8B-B14F-4D97-AF65-F5344CB8AC3E}">
        <p14:creationId xmlns:p14="http://schemas.microsoft.com/office/powerpoint/2010/main" val="18783081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yellow and white rectangle&#10;&#10;Description automatically generated">
            <a:extLst>
              <a:ext uri="{FF2B5EF4-FFF2-40B4-BE49-F238E27FC236}">
                <a16:creationId xmlns:a16="http://schemas.microsoft.com/office/drawing/2014/main" id="{8A1FA47E-CD7B-FF20-9BE7-5C064F610A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2" y="0"/>
            <a:ext cx="12190815" cy="6858000"/>
          </a:xfrm>
          <a:prstGeom prst="rect">
            <a:avLst/>
          </a:prstGeom>
        </p:spPr>
      </p:pic>
      <p:sp>
        <p:nvSpPr>
          <p:cNvPr id="2" name="TextBox 1">
            <a:extLst>
              <a:ext uri="{FF2B5EF4-FFF2-40B4-BE49-F238E27FC236}">
                <a16:creationId xmlns:a16="http://schemas.microsoft.com/office/drawing/2014/main" id="{A7BCF7F3-C0A5-21C5-4246-D1B3BE25DEFB}"/>
              </a:ext>
            </a:extLst>
          </p:cNvPr>
          <p:cNvSpPr txBox="1"/>
          <p:nvPr/>
        </p:nvSpPr>
        <p:spPr>
          <a:xfrm>
            <a:off x="427972" y="365342"/>
            <a:ext cx="7369478"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a:latin typeface="Nunito Sans ExtraBold"/>
                <a:cs typeface="Calibri"/>
              </a:rPr>
              <a:t>Agency Partner Best Practices</a:t>
            </a:r>
            <a:endParaRPr lang="en-US" sz="3600">
              <a:latin typeface="Nunito Sans ExtraBold"/>
            </a:endParaRPr>
          </a:p>
        </p:txBody>
      </p:sp>
      <p:sp>
        <p:nvSpPr>
          <p:cNvPr id="6" name="TextBox 5">
            <a:extLst>
              <a:ext uri="{FF2B5EF4-FFF2-40B4-BE49-F238E27FC236}">
                <a16:creationId xmlns:a16="http://schemas.microsoft.com/office/drawing/2014/main" id="{001C2B68-8330-120E-46EB-ECA97D89E24E}"/>
              </a:ext>
            </a:extLst>
          </p:cNvPr>
          <p:cNvSpPr txBox="1"/>
          <p:nvPr/>
        </p:nvSpPr>
        <p:spPr>
          <a:xfrm>
            <a:off x="0" y="1626781"/>
            <a:ext cx="12192000" cy="52014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b="1">
                <a:latin typeface="Nunito Sans"/>
                <a:ea typeface="Calibri"/>
                <a:cs typeface="Calibri"/>
              </a:rPr>
              <a:t>Tip #5-Ask for help and support from GPFB Staff and other Agency Partners!</a:t>
            </a:r>
          </a:p>
          <a:p>
            <a:pPr marL="342900" indent="-342900">
              <a:buFont typeface="Arial" panose="020B0604020202020204" pitchFamily="34" charset="0"/>
              <a:buChar char="•"/>
            </a:pPr>
            <a:r>
              <a:rPr lang="en-US" sz="2000" b="1" i="1">
                <a:latin typeface="Nunito Sans"/>
                <a:ea typeface="Calibri"/>
                <a:cs typeface="Calibri"/>
              </a:rPr>
              <a:t>Our shared goal is ending hunger together!</a:t>
            </a:r>
          </a:p>
          <a:p>
            <a:pPr marL="342900" indent="-342900">
              <a:buFont typeface="Arial" panose="020B0604020202020204" pitchFamily="34" charset="0"/>
              <a:buChar char="•"/>
            </a:pPr>
            <a:r>
              <a:rPr lang="en-US" sz="2000" b="1" i="1">
                <a:latin typeface="Nunito Sans"/>
                <a:ea typeface="Calibri"/>
                <a:cs typeface="Calibri"/>
              </a:rPr>
              <a:t>Invite your neighbors to utilize the additional offerings of support including SNAP Application Assistance and the Senior Food Box Program</a:t>
            </a:r>
          </a:p>
          <a:p>
            <a:endParaRPr lang="en-US" sz="2000" b="1" i="1">
              <a:latin typeface="Nunito Sans"/>
              <a:ea typeface="Calibri"/>
              <a:cs typeface="Calibri"/>
            </a:endParaRPr>
          </a:p>
          <a:p>
            <a:pPr marL="342900" indent="-342900">
              <a:buFont typeface="Arial" panose="020B0604020202020204" pitchFamily="34" charset="0"/>
              <a:buChar char="•"/>
            </a:pPr>
            <a:r>
              <a:rPr lang="en-US" sz="2000" b="1" i="1">
                <a:latin typeface="Nunito Sans"/>
                <a:ea typeface="Calibri"/>
                <a:cs typeface="Calibri"/>
              </a:rPr>
              <a:t>Utilize the grant writing assistance toolkit to search for additional funding to keep your site thriving and operational</a:t>
            </a:r>
          </a:p>
          <a:p>
            <a:pPr marL="342900" indent="-342900">
              <a:buFont typeface="Arial" panose="020B0604020202020204" pitchFamily="34" charset="0"/>
              <a:buChar char="•"/>
            </a:pPr>
            <a:endParaRPr lang="en-US" sz="2000" b="1" i="1">
              <a:latin typeface="Nunito Sans"/>
              <a:ea typeface="Calibri"/>
              <a:cs typeface="Calibri"/>
            </a:endParaRPr>
          </a:p>
          <a:p>
            <a:pPr marL="342900" indent="-342900">
              <a:buFont typeface="Arial" panose="020B0604020202020204" pitchFamily="34" charset="0"/>
              <a:buChar char="•"/>
            </a:pPr>
            <a:r>
              <a:rPr lang="en-US" sz="2000" b="1" i="1">
                <a:latin typeface="Nunito Sans"/>
                <a:ea typeface="Calibri"/>
                <a:cs typeface="Calibri"/>
              </a:rPr>
              <a:t>Learn if there are additional offerings like the Backpack Program, School Pantry Program, and Youth Summer Meals that you can offer to your neighbors</a:t>
            </a:r>
          </a:p>
          <a:p>
            <a:endParaRPr lang="en-US" sz="2000" b="1" i="1">
              <a:latin typeface="Nunito Sans"/>
              <a:ea typeface="Calibri"/>
              <a:cs typeface="Calibri"/>
            </a:endParaRPr>
          </a:p>
          <a:p>
            <a:pPr marL="342900" indent="-342900">
              <a:buFont typeface="Arial" panose="020B0604020202020204" pitchFamily="34" charset="0"/>
              <a:buChar char="•"/>
            </a:pPr>
            <a:r>
              <a:rPr lang="en-US" sz="2000" b="1" i="1">
                <a:latin typeface="Nunito Sans"/>
                <a:ea typeface="Calibri"/>
                <a:cs typeface="Calibri"/>
              </a:rPr>
              <a:t>Connect with other Agency Partners to learn what works and doesn’t work for them and learn from one another</a:t>
            </a:r>
          </a:p>
          <a:p>
            <a:endParaRPr lang="en-US" sz="2000">
              <a:latin typeface="Nunito Sans"/>
              <a:ea typeface="Calibri"/>
              <a:cs typeface="Calibri"/>
            </a:endParaRPr>
          </a:p>
        </p:txBody>
      </p:sp>
    </p:spTree>
    <p:extLst>
      <p:ext uri="{BB962C8B-B14F-4D97-AF65-F5344CB8AC3E}">
        <p14:creationId xmlns:p14="http://schemas.microsoft.com/office/powerpoint/2010/main" val="9985267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blue background with yellow and white symbols&#10;&#10;Description automatically generated">
            <a:extLst>
              <a:ext uri="{FF2B5EF4-FFF2-40B4-BE49-F238E27FC236}">
                <a16:creationId xmlns:a16="http://schemas.microsoft.com/office/drawing/2014/main" id="{921D2F67-FB56-2279-4F37-BF8C7677B9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0815" cy="6858000"/>
          </a:xfrm>
          <a:prstGeom prst="rect">
            <a:avLst/>
          </a:prstGeom>
        </p:spPr>
      </p:pic>
      <p:sp>
        <p:nvSpPr>
          <p:cNvPr id="4" name="Title 1">
            <a:extLst>
              <a:ext uri="{FF2B5EF4-FFF2-40B4-BE49-F238E27FC236}">
                <a16:creationId xmlns:a16="http://schemas.microsoft.com/office/drawing/2014/main" id="{EC0A07A7-75FE-3331-8570-6FB309ABD358}"/>
              </a:ext>
            </a:extLst>
          </p:cNvPr>
          <p:cNvSpPr txBox="1">
            <a:spLocks/>
          </p:cNvSpPr>
          <p:nvPr/>
        </p:nvSpPr>
        <p:spPr>
          <a:xfrm>
            <a:off x="650711" y="1190847"/>
            <a:ext cx="7206749" cy="3987208"/>
          </a:xfrm>
          <a:prstGeom prst="rect">
            <a:avLst/>
          </a:prstGeom>
        </p:spPr>
        <p:txBody>
          <a:bodyPr vert="horz" lIns="91440" tIns="45720" rIns="91440" bIns="45720" rtlCol="0" anchor="b">
            <a:normAutofit lnSpcReduction="10000"/>
          </a:bodyPr>
          <a:lstStyle>
            <a:lvl1pPr algn="l" defTabSz="914400" rtl="0" eaLnBrk="1" latinLnBrk="0" hangingPunct="1">
              <a:lnSpc>
                <a:spcPct val="90000"/>
              </a:lnSpc>
              <a:spcBef>
                <a:spcPct val="0"/>
              </a:spcBef>
              <a:buNone/>
              <a:defRPr sz="4600" kern="1200" spc="-50" baseline="0">
                <a:solidFill>
                  <a:schemeClr val="tx1">
                    <a:lumMod val="75000"/>
                    <a:lumOff val="25000"/>
                  </a:schemeClr>
                </a:solidFill>
                <a:latin typeface="+mj-lt"/>
                <a:ea typeface="+mj-ea"/>
                <a:cs typeface="+mj-cs"/>
              </a:defRPr>
            </a:lvl1pPr>
          </a:lstStyle>
          <a:p>
            <a:r>
              <a:rPr lang="en-US" sz="5000" spc="100">
                <a:ln w="28575">
                  <a:solidFill>
                    <a:schemeClr val="bg1"/>
                  </a:solidFill>
                </a:ln>
                <a:solidFill>
                  <a:schemeClr val="bg1"/>
                </a:solidFill>
                <a:effectLst>
                  <a:outerShdw blurRad="38100" dist="38100" dir="2700000" algn="tl">
                    <a:schemeClr val="bg1">
                      <a:lumMod val="95000"/>
                    </a:schemeClr>
                  </a:outerShdw>
                </a:effectLst>
                <a:latin typeface="Nunito Sans" panose="00000500000000000000" pitchFamily="2" charset="0"/>
              </a:rPr>
              <a:t>Thank You for your tireless work together with us to End Hunger!</a:t>
            </a:r>
          </a:p>
          <a:p>
            <a:endParaRPr lang="en-US" sz="2000">
              <a:solidFill>
                <a:schemeClr val="bg1"/>
              </a:solidFill>
              <a:latin typeface="Nunito Sans" panose="00000500000000000000" pitchFamily="2" charset="0"/>
            </a:endParaRPr>
          </a:p>
          <a:p>
            <a:endParaRPr lang="en-US" sz="2000">
              <a:solidFill>
                <a:schemeClr val="bg1"/>
              </a:solidFill>
              <a:latin typeface="Nunito Sans" panose="00000500000000000000" pitchFamily="2" charset="0"/>
            </a:endParaRPr>
          </a:p>
          <a:p>
            <a:endParaRPr lang="en-US" sz="2000">
              <a:solidFill>
                <a:schemeClr val="bg1"/>
              </a:solidFill>
              <a:latin typeface="Nunito Sans" panose="00000500000000000000" pitchFamily="2" charset="0"/>
            </a:endParaRPr>
          </a:p>
          <a:p>
            <a:r>
              <a:rPr lang="en-US" sz="2000">
                <a:solidFill>
                  <a:schemeClr val="bg1"/>
                </a:solidFill>
                <a:latin typeface="Nunito Sans" panose="00000500000000000000" pitchFamily="2" charset="0"/>
              </a:rPr>
              <a:t>Q &amp; A</a:t>
            </a:r>
          </a:p>
          <a:p>
            <a:endParaRPr lang="en-US" sz="2000">
              <a:solidFill>
                <a:schemeClr val="bg1"/>
              </a:solidFill>
              <a:latin typeface="Nunito Sans" panose="00000500000000000000" pitchFamily="2" charset="0"/>
            </a:endParaRPr>
          </a:p>
          <a:p>
            <a:r>
              <a:rPr lang="en-US" sz="2000">
                <a:solidFill>
                  <a:schemeClr val="bg1"/>
                </a:solidFill>
                <a:latin typeface="Nunito Sans" panose="00000500000000000000" pitchFamily="2" charset="0"/>
              </a:rPr>
              <a:t>Visit our booth during the “Food Bank Fair: 1-2pm” for handouts and more information on SWAP!</a:t>
            </a:r>
          </a:p>
          <a:p>
            <a:endParaRPr lang="en-US" sz="5000" spc="100">
              <a:ln w="28575">
                <a:solidFill>
                  <a:schemeClr val="bg1"/>
                </a:solidFill>
              </a:ln>
              <a:solidFill>
                <a:schemeClr val="bg1"/>
              </a:solidFill>
              <a:effectLst>
                <a:outerShdw blurRad="38100" dist="38100" dir="2700000" algn="tl">
                  <a:schemeClr val="bg1">
                    <a:lumMod val="95000"/>
                  </a:schemeClr>
                </a:outerShdw>
              </a:effectLst>
              <a:latin typeface="Nunito Sans" panose="00000500000000000000" pitchFamily="2" charset="0"/>
            </a:endParaRPr>
          </a:p>
        </p:txBody>
      </p:sp>
    </p:spTree>
    <p:extLst>
      <p:ext uri="{BB962C8B-B14F-4D97-AF65-F5344CB8AC3E}">
        <p14:creationId xmlns:p14="http://schemas.microsoft.com/office/powerpoint/2010/main" val="7269350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white background with yellow text&#10;&#10;Description automatically generated">
            <a:extLst>
              <a:ext uri="{FF2B5EF4-FFF2-40B4-BE49-F238E27FC236}">
                <a16:creationId xmlns:a16="http://schemas.microsoft.com/office/drawing/2014/main" id="{629BAC24-1521-59B0-1713-FD2CA3F31A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54" y="0"/>
            <a:ext cx="12189291" cy="6858000"/>
          </a:xfrm>
          <a:prstGeom prst="rect">
            <a:avLst/>
          </a:prstGeom>
        </p:spPr>
      </p:pic>
      <p:sp>
        <p:nvSpPr>
          <p:cNvPr id="4" name="Content Placeholder 2">
            <a:extLst>
              <a:ext uri="{FF2B5EF4-FFF2-40B4-BE49-F238E27FC236}">
                <a16:creationId xmlns:a16="http://schemas.microsoft.com/office/drawing/2014/main" id="{FEC784A6-8C57-1CB5-9161-A5A87358FBAA}"/>
              </a:ext>
            </a:extLst>
          </p:cNvPr>
          <p:cNvSpPr txBox="1">
            <a:spLocks/>
          </p:cNvSpPr>
          <p:nvPr/>
        </p:nvSpPr>
        <p:spPr>
          <a:xfrm>
            <a:off x="1097280" y="2108202"/>
            <a:ext cx="10058400" cy="2308524"/>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atin typeface="Nunito Sans" panose="00000500000000000000" pitchFamily="2" charset="0"/>
              </a:rPr>
              <a:t> Intro to SWAP</a:t>
            </a:r>
          </a:p>
          <a:p>
            <a:r>
              <a:rPr lang="en-US">
                <a:latin typeface="Nunito Sans" panose="00000500000000000000" pitchFamily="2" charset="0"/>
              </a:rPr>
              <a:t> Food Storage</a:t>
            </a:r>
          </a:p>
          <a:p>
            <a:r>
              <a:rPr lang="en-US">
                <a:latin typeface="Nunito Sans"/>
              </a:rPr>
              <a:t> Food Safety</a:t>
            </a:r>
          </a:p>
        </p:txBody>
      </p:sp>
      <p:sp>
        <p:nvSpPr>
          <p:cNvPr id="5" name="Title 1">
            <a:extLst>
              <a:ext uri="{FF2B5EF4-FFF2-40B4-BE49-F238E27FC236}">
                <a16:creationId xmlns:a16="http://schemas.microsoft.com/office/drawing/2014/main" id="{BB5A0205-9D63-4607-6C68-02A6FA26586C}"/>
              </a:ext>
            </a:extLst>
          </p:cNvPr>
          <p:cNvSpPr txBox="1">
            <a:spLocks/>
          </p:cNvSpPr>
          <p:nvPr/>
        </p:nvSpPr>
        <p:spPr>
          <a:xfrm>
            <a:off x="1097280" y="466921"/>
            <a:ext cx="10058400" cy="1387758"/>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600" kern="1200" spc="-50" baseline="0">
                <a:solidFill>
                  <a:schemeClr val="tx1">
                    <a:lumMod val="75000"/>
                    <a:lumOff val="25000"/>
                  </a:schemeClr>
                </a:solidFill>
                <a:latin typeface="+mj-lt"/>
                <a:ea typeface="+mj-ea"/>
                <a:cs typeface="+mj-cs"/>
              </a:defRPr>
            </a:lvl1pPr>
          </a:lstStyle>
          <a:p>
            <a:r>
              <a:rPr lang="en-US" sz="5000" spc="100">
                <a:ln w="28575">
                  <a:solidFill>
                    <a:schemeClr val="tx1"/>
                  </a:solidFill>
                </a:ln>
                <a:solidFill>
                  <a:schemeClr val="tx1"/>
                </a:solidFill>
                <a:effectLst>
                  <a:outerShdw blurRad="38100" dist="38100" dir="2700000" algn="tl">
                    <a:srgbClr val="000000">
                      <a:alpha val="43137"/>
                    </a:srgbClr>
                  </a:outerShdw>
                </a:effectLst>
                <a:latin typeface="Nunito Sans" panose="00000500000000000000" pitchFamily="2" charset="0"/>
              </a:rPr>
              <a:t>Agenda</a:t>
            </a:r>
          </a:p>
        </p:txBody>
      </p:sp>
    </p:spTree>
    <p:extLst>
      <p:ext uri="{BB962C8B-B14F-4D97-AF65-F5344CB8AC3E}">
        <p14:creationId xmlns:p14="http://schemas.microsoft.com/office/powerpoint/2010/main" val="9411739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blue and yellow color palette&#10;&#10;Description automatically generated with medium confidence">
            <a:extLst>
              <a:ext uri="{FF2B5EF4-FFF2-40B4-BE49-F238E27FC236}">
                <a16:creationId xmlns:a16="http://schemas.microsoft.com/office/drawing/2014/main" id="{A643630C-FFD8-7B3D-09CC-39B18BC2BE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2" y="0"/>
            <a:ext cx="12190815" cy="6858000"/>
          </a:xfrm>
          <a:prstGeom prst="rect">
            <a:avLst/>
          </a:prstGeom>
        </p:spPr>
      </p:pic>
      <p:sp>
        <p:nvSpPr>
          <p:cNvPr id="2" name="Content Placeholder 2">
            <a:extLst>
              <a:ext uri="{FF2B5EF4-FFF2-40B4-BE49-F238E27FC236}">
                <a16:creationId xmlns:a16="http://schemas.microsoft.com/office/drawing/2014/main" id="{358C8B6C-E5DA-ACD3-F86C-25E70D0740EC}"/>
              </a:ext>
            </a:extLst>
          </p:cNvPr>
          <p:cNvSpPr txBox="1">
            <a:spLocks/>
          </p:cNvSpPr>
          <p:nvPr/>
        </p:nvSpPr>
        <p:spPr>
          <a:xfrm>
            <a:off x="1097280" y="1896047"/>
            <a:ext cx="8961120" cy="390587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a:latin typeface="Nunito Sans" panose="00000500000000000000" pitchFamily="2" charset="0"/>
              </a:rPr>
              <a:t> What is SWAP?</a:t>
            </a:r>
          </a:p>
          <a:p>
            <a:pPr lvl="1">
              <a:buFont typeface="Courier New" panose="02070309020205020404" pitchFamily="49" charset="0"/>
              <a:buChar char="o"/>
            </a:pPr>
            <a:r>
              <a:rPr lang="en-US" sz="2000">
                <a:latin typeface="Nunito Sans" panose="00000500000000000000" pitchFamily="2" charset="0"/>
              </a:rPr>
              <a:t>Supporting Wellness at Pantries (SWAP) is a stoplight nutrition ranking system designed to help promote healthy food choices at food banks and food pantries.</a:t>
            </a:r>
          </a:p>
          <a:p>
            <a:pPr lvl="1">
              <a:buFont typeface="Courier New" panose="02070309020205020404" pitchFamily="49" charset="0"/>
              <a:buChar char="o"/>
            </a:pPr>
            <a:r>
              <a:rPr lang="en-US" sz="2000">
                <a:latin typeface="Nunito Sans" panose="00000500000000000000" pitchFamily="2" charset="0"/>
              </a:rPr>
              <a:t>The goal of SWAP is to educate your shoppers about foods that can improve their health and to help them make informed decisions.</a:t>
            </a:r>
          </a:p>
          <a:p>
            <a:r>
              <a:rPr lang="en-US" sz="2400">
                <a:latin typeface="Nunito Sans" panose="00000500000000000000" pitchFamily="2" charset="0"/>
              </a:rPr>
              <a:t> How does SWAP work?</a:t>
            </a:r>
          </a:p>
          <a:p>
            <a:pPr lvl="1">
              <a:buFont typeface="Courier New" panose="02070309020205020404" pitchFamily="49" charset="0"/>
              <a:buChar char="o"/>
            </a:pPr>
            <a:r>
              <a:rPr lang="en-US" sz="2000">
                <a:latin typeface="Nunito Sans" panose="00000500000000000000" pitchFamily="2" charset="0"/>
              </a:rPr>
              <a:t> SWAP ranks foods based on their levels of:</a:t>
            </a:r>
          </a:p>
          <a:p>
            <a:pPr lvl="2">
              <a:buFont typeface="Wingdings" panose="05000000000000000000" pitchFamily="2" charset="2"/>
              <a:buChar char="§"/>
            </a:pPr>
            <a:r>
              <a:rPr lang="en-US"/>
              <a:t> </a:t>
            </a:r>
            <a:r>
              <a:rPr lang="en-US" sz="1800">
                <a:latin typeface="Nunito Sans" panose="00000500000000000000" pitchFamily="2" charset="0"/>
              </a:rPr>
              <a:t>Saturated fat</a:t>
            </a:r>
          </a:p>
          <a:p>
            <a:pPr lvl="2">
              <a:buFont typeface="Wingdings" panose="05000000000000000000" pitchFamily="2" charset="2"/>
              <a:buChar char="§"/>
            </a:pPr>
            <a:r>
              <a:rPr lang="en-US" sz="1800">
                <a:latin typeface="Nunito Sans" panose="00000500000000000000" pitchFamily="2" charset="0"/>
              </a:rPr>
              <a:t> Sodium (salt)</a:t>
            </a:r>
          </a:p>
          <a:p>
            <a:pPr lvl="2">
              <a:buFont typeface="Wingdings" panose="05000000000000000000" pitchFamily="2" charset="2"/>
              <a:buChar char="§"/>
            </a:pPr>
            <a:r>
              <a:rPr lang="en-US" sz="1800">
                <a:latin typeface="Nunito Sans" panose="00000500000000000000" pitchFamily="2" charset="0"/>
              </a:rPr>
              <a:t> Sugars</a:t>
            </a:r>
          </a:p>
        </p:txBody>
      </p:sp>
      <p:sp>
        <p:nvSpPr>
          <p:cNvPr id="4" name="Title 1">
            <a:extLst>
              <a:ext uri="{FF2B5EF4-FFF2-40B4-BE49-F238E27FC236}">
                <a16:creationId xmlns:a16="http://schemas.microsoft.com/office/drawing/2014/main" id="{BCF0DFDD-3D0A-5F16-9010-078744FD5817}"/>
              </a:ext>
            </a:extLst>
          </p:cNvPr>
          <p:cNvSpPr txBox="1">
            <a:spLocks/>
          </p:cNvSpPr>
          <p:nvPr/>
        </p:nvSpPr>
        <p:spPr>
          <a:xfrm>
            <a:off x="1097280" y="362201"/>
            <a:ext cx="9111432" cy="1387758"/>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600" kern="1200" spc="-50" baseline="0">
                <a:solidFill>
                  <a:schemeClr val="tx1">
                    <a:lumMod val="75000"/>
                    <a:lumOff val="25000"/>
                  </a:schemeClr>
                </a:solidFill>
                <a:latin typeface="+mj-lt"/>
                <a:ea typeface="+mj-ea"/>
                <a:cs typeface="+mj-cs"/>
              </a:defRPr>
            </a:lvl1pPr>
          </a:lstStyle>
          <a:p>
            <a:r>
              <a:rPr lang="en-US" sz="5000" spc="100">
                <a:ln w="28575">
                  <a:solidFill>
                    <a:schemeClr val="tx1"/>
                  </a:solidFill>
                </a:ln>
                <a:solidFill>
                  <a:schemeClr val="tx1"/>
                </a:solidFill>
                <a:effectLst>
                  <a:outerShdw blurRad="38100" dist="38100" dir="2700000" algn="tl">
                    <a:srgbClr val="000000">
                      <a:alpha val="43137"/>
                    </a:srgbClr>
                  </a:outerShdw>
                </a:effectLst>
                <a:latin typeface="Nunito Sans" panose="00000500000000000000" pitchFamily="2" charset="0"/>
              </a:rPr>
              <a:t>SWAP</a:t>
            </a:r>
          </a:p>
        </p:txBody>
      </p:sp>
      <p:pic>
        <p:nvPicPr>
          <p:cNvPr id="5" name="Picture 4" descr="A phone with a variety of food items&#10;&#10;Description automatically generated">
            <a:extLst>
              <a:ext uri="{FF2B5EF4-FFF2-40B4-BE49-F238E27FC236}">
                <a16:creationId xmlns:a16="http://schemas.microsoft.com/office/drawing/2014/main" id="{0FEDBF79-9237-8A9C-E999-F5762A109EA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38344" y="871959"/>
            <a:ext cx="2222807" cy="4929961"/>
          </a:xfrm>
          <a:prstGeom prst="rect">
            <a:avLst/>
          </a:prstGeom>
        </p:spPr>
      </p:pic>
    </p:spTree>
    <p:extLst>
      <p:ext uri="{BB962C8B-B14F-4D97-AF65-F5344CB8AC3E}">
        <p14:creationId xmlns:p14="http://schemas.microsoft.com/office/powerpoint/2010/main" val="29448615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blue and yellow color palette&#10;&#10;Description automatically generated with medium confidence">
            <a:extLst>
              <a:ext uri="{FF2B5EF4-FFF2-40B4-BE49-F238E27FC236}">
                <a16:creationId xmlns:a16="http://schemas.microsoft.com/office/drawing/2014/main" id="{8B194598-7386-9322-4B85-088139DC48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2" y="0"/>
            <a:ext cx="12190815" cy="6858000"/>
          </a:xfrm>
          <a:prstGeom prst="rect">
            <a:avLst/>
          </a:prstGeom>
        </p:spPr>
      </p:pic>
      <p:pic>
        <p:nvPicPr>
          <p:cNvPr id="3" name="Picture 2" descr="A close-up of a list&#10;&#10;Description automatically generated">
            <a:extLst>
              <a:ext uri="{FF2B5EF4-FFF2-40B4-BE49-F238E27FC236}">
                <a16:creationId xmlns:a16="http://schemas.microsoft.com/office/drawing/2014/main" id="{75E4DEFA-4C66-271A-EBC7-1DE3EB18A09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232901"/>
            <a:ext cx="12113671" cy="5989479"/>
          </a:xfrm>
          <a:prstGeom prst="rect">
            <a:avLst/>
          </a:prstGeom>
        </p:spPr>
      </p:pic>
      <p:sp>
        <p:nvSpPr>
          <p:cNvPr id="4" name="Rectangle 3">
            <a:extLst>
              <a:ext uri="{FF2B5EF4-FFF2-40B4-BE49-F238E27FC236}">
                <a16:creationId xmlns:a16="http://schemas.microsoft.com/office/drawing/2014/main" id="{435468A0-8E45-8A0B-3F14-FB36728DDFC0}"/>
              </a:ext>
            </a:extLst>
          </p:cNvPr>
          <p:cNvSpPr/>
          <p:nvPr/>
        </p:nvSpPr>
        <p:spPr>
          <a:xfrm>
            <a:off x="140368" y="280736"/>
            <a:ext cx="6025815" cy="49128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B40721B4-6864-F0AA-B2C3-363BE3B7D9E9}"/>
              </a:ext>
            </a:extLst>
          </p:cNvPr>
          <p:cNvSpPr/>
          <p:nvPr/>
        </p:nvSpPr>
        <p:spPr>
          <a:xfrm>
            <a:off x="6163267" y="531393"/>
            <a:ext cx="6031648" cy="56675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8EE1293-2AB0-4DA2-4904-D35F28B1895E}"/>
              </a:ext>
            </a:extLst>
          </p:cNvPr>
          <p:cNvSpPr/>
          <p:nvPr/>
        </p:nvSpPr>
        <p:spPr>
          <a:xfrm>
            <a:off x="140368" y="232901"/>
            <a:ext cx="12051632" cy="618941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B7168B61-C59C-6D7F-D2BC-825C8D1BDABC}"/>
              </a:ext>
            </a:extLst>
          </p:cNvPr>
          <p:cNvPicPr>
            <a:picLocks noChangeAspect="1"/>
          </p:cNvPicPr>
          <p:nvPr/>
        </p:nvPicPr>
        <p:blipFill>
          <a:blip r:embed="rId5"/>
          <a:stretch>
            <a:fillRect/>
          </a:stretch>
        </p:blipFill>
        <p:spPr>
          <a:xfrm>
            <a:off x="2555734" y="0"/>
            <a:ext cx="7080532" cy="6858000"/>
          </a:xfrm>
          <a:prstGeom prst="rect">
            <a:avLst/>
          </a:prstGeom>
        </p:spPr>
      </p:pic>
    </p:spTree>
    <p:extLst>
      <p:ext uri="{BB962C8B-B14F-4D97-AF65-F5344CB8AC3E}">
        <p14:creationId xmlns:p14="http://schemas.microsoft.com/office/powerpoint/2010/main" val="4199931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blue and yellow color palette">
            <a:extLst>
              <a:ext uri="{FF2B5EF4-FFF2-40B4-BE49-F238E27FC236}">
                <a16:creationId xmlns:a16="http://schemas.microsoft.com/office/drawing/2014/main" id="{A16ED87B-9F7C-69FD-4289-AC0CE09E01B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2" y="0"/>
            <a:ext cx="12190815" cy="6858000"/>
          </a:xfrm>
          <a:prstGeom prst="rect">
            <a:avLst/>
          </a:prstGeom>
        </p:spPr>
      </p:pic>
      <p:sp>
        <p:nvSpPr>
          <p:cNvPr id="4" name="Content Placeholder 2">
            <a:extLst>
              <a:ext uri="{FF2B5EF4-FFF2-40B4-BE49-F238E27FC236}">
                <a16:creationId xmlns:a16="http://schemas.microsoft.com/office/drawing/2014/main" id="{BA637B88-2120-3AAD-D7F8-F8DC526613F3}"/>
              </a:ext>
            </a:extLst>
          </p:cNvPr>
          <p:cNvSpPr txBox="1">
            <a:spLocks/>
          </p:cNvSpPr>
          <p:nvPr/>
        </p:nvSpPr>
        <p:spPr>
          <a:xfrm>
            <a:off x="1097280" y="1915064"/>
            <a:ext cx="9186588" cy="409544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a:latin typeface="Nunito Sans" panose="00000500000000000000" pitchFamily="2" charset="0"/>
              </a:rPr>
              <a:t> How to use SWAP</a:t>
            </a:r>
          </a:p>
          <a:p>
            <a:pPr lvl="1">
              <a:buFont typeface="Courier New" panose="02070309020205020404" pitchFamily="49" charset="0"/>
              <a:buChar char="o"/>
            </a:pPr>
            <a:r>
              <a:rPr lang="en-US" sz="2000">
                <a:latin typeface="Nunito Sans" panose="00000500000000000000" pitchFamily="2" charset="0"/>
              </a:rPr>
              <a:t> The stoplight structure to SWAP categorizes foods as:</a:t>
            </a:r>
          </a:p>
          <a:p>
            <a:pPr lvl="2">
              <a:buFont typeface="Wingdings" panose="05000000000000000000" pitchFamily="2" charset="2"/>
              <a:buChar char="§"/>
            </a:pPr>
            <a:r>
              <a:rPr lang="en-US" sz="1800"/>
              <a:t> </a:t>
            </a:r>
            <a:r>
              <a:rPr lang="en-US" sz="1800">
                <a:latin typeface="Nunito Sans" panose="00000500000000000000" pitchFamily="2" charset="0"/>
              </a:rPr>
              <a:t>Food that is Green (Choose Often)</a:t>
            </a:r>
          </a:p>
          <a:p>
            <a:pPr lvl="2">
              <a:buFont typeface="Wingdings" panose="05000000000000000000" pitchFamily="2" charset="2"/>
              <a:buChar char="§"/>
            </a:pPr>
            <a:r>
              <a:rPr lang="en-US" sz="1800">
                <a:latin typeface="Nunito Sans" panose="00000500000000000000" pitchFamily="2" charset="0"/>
              </a:rPr>
              <a:t> Food that is Yellow (Choose Sometimes)</a:t>
            </a:r>
          </a:p>
          <a:p>
            <a:pPr lvl="2">
              <a:buFont typeface="Wingdings" panose="05000000000000000000" pitchFamily="2" charset="2"/>
              <a:buChar char="§"/>
            </a:pPr>
            <a:r>
              <a:rPr lang="en-US" sz="1800">
                <a:latin typeface="Nunito Sans" panose="00000500000000000000" pitchFamily="2" charset="0"/>
              </a:rPr>
              <a:t> Food that is Red (Choose Rarely)</a:t>
            </a:r>
          </a:p>
          <a:p>
            <a:pPr lvl="2">
              <a:buFont typeface="Wingdings" panose="05000000000000000000" pitchFamily="2" charset="2"/>
              <a:buChar char="§"/>
            </a:pPr>
            <a:r>
              <a:rPr lang="en-US" sz="1800">
                <a:latin typeface="Nunito Sans" panose="00000500000000000000" pitchFamily="2" charset="0"/>
              </a:rPr>
              <a:t> Cooking supplies, condiments and baby food are “Black – Not Ranked”</a:t>
            </a:r>
          </a:p>
          <a:p>
            <a:pPr lvl="2">
              <a:buFont typeface="Wingdings" panose="05000000000000000000" pitchFamily="2" charset="2"/>
              <a:buChar char="§"/>
            </a:pPr>
            <a:r>
              <a:rPr lang="en-US" sz="1800">
                <a:latin typeface="Nunito Sans" panose="00000500000000000000" pitchFamily="2" charset="0"/>
              </a:rPr>
              <a:t> Non-food items and Misc. Products are “Non-food – No Value”</a:t>
            </a:r>
          </a:p>
          <a:p>
            <a:r>
              <a:rPr lang="en-US" sz="2400"/>
              <a:t> How can SWAP be implemented?</a:t>
            </a:r>
          </a:p>
        </p:txBody>
      </p:sp>
      <p:sp>
        <p:nvSpPr>
          <p:cNvPr id="5" name="Title 1">
            <a:extLst>
              <a:ext uri="{FF2B5EF4-FFF2-40B4-BE49-F238E27FC236}">
                <a16:creationId xmlns:a16="http://schemas.microsoft.com/office/drawing/2014/main" id="{41214789-8AB8-9D4E-137C-BCFE0F52BC57}"/>
              </a:ext>
            </a:extLst>
          </p:cNvPr>
          <p:cNvSpPr txBox="1">
            <a:spLocks/>
          </p:cNvSpPr>
          <p:nvPr/>
        </p:nvSpPr>
        <p:spPr>
          <a:xfrm>
            <a:off x="1097280" y="373692"/>
            <a:ext cx="10058400" cy="1387758"/>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600" kern="1200" spc="-50" baseline="0">
                <a:solidFill>
                  <a:schemeClr val="tx1">
                    <a:lumMod val="75000"/>
                    <a:lumOff val="25000"/>
                  </a:schemeClr>
                </a:solidFill>
                <a:latin typeface="+mj-lt"/>
                <a:ea typeface="+mj-ea"/>
                <a:cs typeface="+mj-cs"/>
              </a:defRPr>
            </a:lvl1pPr>
          </a:lstStyle>
          <a:p>
            <a:r>
              <a:rPr lang="en-US" sz="5000" spc="100">
                <a:ln w="28575">
                  <a:solidFill>
                    <a:schemeClr val="tx1"/>
                  </a:solidFill>
                </a:ln>
                <a:solidFill>
                  <a:schemeClr val="tx1"/>
                </a:solidFill>
                <a:effectLst>
                  <a:outerShdw blurRad="38100" dist="38100" dir="2700000" algn="tl">
                    <a:srgbClr val="000000">
                      <a:alpha val="43137"/>
                    </a:srgbClr>
                  </a:outerShdw>
                </a:effectLst>
                <a:latin typeface="Nunito Sans" panose="00000500000000000000" pitchFamily="2" charset="0"/>
              </a:rPr>
              <a:t>SWAP – cont.</a:t>
            </a:r>
          </a:p>
        </p:txBody>
      </p:sp>
      <p:pic>
        <p:nvPicPr>
          <p:cNvPr id="6" name="Picture 5" descr="A phone with a variety of food items&#10;&#10;Description automatically generated">
            <a:extLst>
              <a:ext uri="{FF2B5EF4-FFF2-40B4-BE49-F238E27FC236}">
                <a16:creationId xmlns:a16="http://schemas.microsoft.com/office/drawing/2014/main" id="{F75658AC-EC76-B09E-6F1E-5F28E53F731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68985" y="1221185"/>
            <a:ext cx="2222807" cy="4929961"/>
          </a:xfrm>
          <a:prstGeom prst="rect">
            <a:avLst/>
          </a:prstGeom>
        </p:spPr>
      </p:pic>
    </p:spTree>
    <p:extLst>
      <p:ext uri="{BB962C8B-B14F-4D97-AF65-F5344CB8AC3E}">
        <p14:creationId xmlns:p14="http://schemas.microsoft.com/office/powerpoint/2010/main" val="15077727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blue and yellow color palette">
            <a:extLst>
              <a:ext uri="{FF2B5EF4-FFF2-40B4-BE49-F238E27FC236}">
                <a16:creationId xmlns:a16="http://schemas.microsoft.com/office/drawing/2014/main" id="{4BD1BC48-1126-3010-CDCB-A5150EA716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2" y="0"/>
            <a:ext cx="12190815" cy="6858000"/>
          </a:xfrm>
          <a:prstGeom prst="rect">
            <a:avLst/>
          </a:prstGeom>
        </p:spPr>
      </p:pic>
      <p:pic>
        <p:nvPicPr>
          <p:cNvPr id="4" name="Picture 3">
            <a:extLst>
              <a:ext uri="{FF2B5EF4-FFF2-40B4-BE49-F238E27FC236}">
                <a16:creationId xmlns:a16="http://schemas.microsoft.com/office/drawing/2014/main" id="{B37153B4-E727-59DC-E886-B245F1F0539E}"/>
              </a:ext>
            </a:extLst>
          </p:cNvPr>
          <p:cNvPicPr>
            <a:picLocks noChangeAspect="1"/>
          </p:cNvPicPr>
          <p:nvPr/>
        </p:nvPicPr>
        <p:blipFill>
          <a:blip r:embed="rId3"/>
          <a:stretch>
            <a:fillRect/>
          </a:stretch>
        </p:blipFill>
        <p:spPr>
          <a:xfrm>
            <a:off x="1194704" y="0"/>
            <a:ext cx="9802592" cy="6858000"/>
          </a:xfrm>
          <a:prstGeom prst="rect">
            <a:avLst/>
          </a:prstGeom>
        </p:spPr>
      </p:pic>
      <p:sp>
        <p:nvSpPr>
          <p:cNvPr id="5" name="TextBox 4">
            <a:extLst>
              <a:ext uri="{FF2B5EF4-FFF2-40B4-BE49-F238E27FC236}">
                <a16:creationId xmlns:a16="http://schemas.microsoft.com/office/drawing/2014/main" id="{2AC34E60-9789-0D2E-2176-768D3272A4F5}"/>
              </a:ext>
            </a:extLst>
          </p:cNvPr>
          <p:cNvSpPr txBox="1"/>
          <p:nvPr/>
        </p:nvSpPr>
        <p:spPr>
          <a:xfrm>
            <a:off x="5890438" y="0"/>
            <a:ext cx="1815056" cy="461665"/>
          </a:xfrm>
          <a:prstGeom prst="rect">
            <a:avLst/>
          </a:prstGeom>
          <a:noFill/>
          <a:ln>
            <a:solidFill>
              <a:srgbClr val="404040"/>
            </a:solidFill>
          </a:ln>
        </p:spPr>
        <p:txBody>
          <a:bodyPr wrap="square" rtlCol="0">
            <a:spAutoFit/>
          </a:bodyPr>
          <a:lstStyle/>
          <a:p>
            <a:r>
              <a:rPr lang="en-US" sz="2400">
                <a:latin typeface="Nunito Sans" panose="00000500000000000000" pitchFamily="2" charset="0"/>
              </a:rPr>
              <a:t>List Display</a:t>
            </a:r>
          </a:p>
        </p:txBody>
      </p:sp>
      <p:cxnSp>
        <p:nvCxnSpPr>
          <p:cNvPr id="6" name="Straight Arrow Connector 5">
            <a:extLst>
              <a:ext uri="{FF2B5EF4-FFF2-40B4-BE49-F238E27FC236}">
                <a16:creationId xmlns:a16="http://schemas.microsoft.com/office/drawing/2014/main" id="{DD47104E-298A-0191-AEA2-CAC199216079}"/>
              </a:ext>
            </a:extLst>
          </p:cNvPr>
          <p:cNvCxnSpPr>
            <a:cxnSpLocks/>
          </p:cNvCxnSpPr>
          <p:nvPr/>
        </p:nvCxnSpPr>
        <p:spPr>
          <a:xfrm>
            <a:off x="7705493" y="263853"/>
            <a:ext cx="2287676" cy="0"/>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7053547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blue and yellow color palette">
            <a:extLst>
              <a:ext uri="{FF2B5EF4-FFF2-40B4-BE49-F238E27FC236}">
                <a16:creationId xmlns:a16="http://schemas.microsoft.com/office/drawing/2014/main" id="{2A2B426C-B47E-C009-0EBE-21197C785F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2" y="0"/>
            <a:ext cx="12190815" cy="6858000"/>
          </a:xfrm>
          <a:prstGeom prst="rect">
            <a:avLst/>
          </a:prstGeom>
        </p:spPr>
      </p:pic>
      <p:pic>
        <p:nvPicPr>
          <p:cNvPr id="2" name="Picture 1">
            <a:extLst>
              <a:ext uri="{FF2B5EF4-FFF2-40B4-BE49-F238E27FC236}">
                <a16:creationId xmlns:a16="http://schemas.microsoft.com/office/drawing/2014/main" id="{739662B9-216B-C85F-3456-2BF42CF0C9B0}"/>
              </a:ext>
            </a:extLst>
          </p:cNvPr>
          <p:cNvPicPr>
            <a:picLocks noChangeAspect="1"/>
          </p:cNvPicPr>
          <p:nvPr/>
        </p:nvPicPr>
        <p:blipFill>
          <a:blip r:embed="rId3"/>
          <a:stretch>
            <a:fillRect/>
          </a:stretch>
        </p:blipFill>
        <p:spPr>
          <a:xfrm>
            <a:off x="0" y="0"/>
            <a:ext cx="12192000" cy="6323775"/>
          </a:xfrm>
          <a:prstGeom prst="rect">
            <a:avLst/>
          </a:prstGeom>
        </p:spPr>
      </p:pic>
      <p:sp>
        <p:nvSpPr>
          <p:cNvPr id="4" name="TextBox 3">
            <a:extLst>
              <a:ext uri="{FF2B5EF4-FFF2-40B4-BE49-F238E27FC236}">
                <a16:creationId xmlns:a16="http://schemas.microsoft.com/office/drawing/2014/main" id="{8F32FDF6-B56E-F60F-F5BC-BDA21E5BD2CE}"/>
              </a:ext>
            </a:extLst>
          </p:cNvPr>
          <p:cNvSpPr txBox="1"/>
          <p:nvPr/>
        </p:nvSpPr>
        <p:spPr>
          <a:xfrm>
            <a:off x="6096000" y="30509"/>
            <a:ext cx="1832975" cy="461665"/>
          </a:xfrm>
          <a:prstGeom prst="rect">
            <a:avLst/>
          </a:prstGeom>
          <a:noFill/>
          <a:ln>
            <a:solidFill>
              <a:srgbClr val="404040"/>
            </a:solidFill>
          </a:ln>
        </p:spPr>
        <p:txBody>
          <a:bodyPr wrap="square" rtlCol="0">
            <a:spAutoFit/>
          </a:bodyPr>
          <a:lstStyle/>
          <a:p>
            <a:r>
              <a:rPr lang="en-US" sz="2400">
                <a:latin typeface="Nunito Sans" panose="00000500000000000000" pitchFamily="2" charset="0"/>
              </a:rPr>
              <a:t>Tile Display</a:t>
            </a:r>
          </a:p>
        </p:txBody>
      </p:sp>
      <p:cxnSp>
        <p:nvCxnSpPr>
          <p:cNvPr id="5" name="Straight Arrow Connector 4">
            <a:extLst>
              <a:ext uri="{FF2B5EF4-FFF2-40B4-BE49-F238E27FC236}">
                <a16:creationId xmlns:a16="http://schemas.microsoft.com/office/drawing/2014/main" id="{425BDF45-DC45-E1AB-C6D1-BA150D8DD976}"/>
              </a:ext>
            </a:extLst>
          </p:cNvPr>
          <p:cNvCxnSpPr>
            <a:cxnSpLocks/>
          </p:cNvCxnSpPr>
          <p:nvPr/>
        </p:nvCxnSpPr>
        <p:spPr>
          <a:xfrm>
            <a:off x="7963952" y="263853"/>
            <a:ext cx="3265326" cy="0"/>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sp>
        <p:nvSpPr>
          <p:cNvPr id="7" name="TextBox 6">
            <a:extLst>
              <a:ext uri="{FF2B5EF4-FFF2-40B4-BE49-F238E27FC236}">
                <a16:creationId xmlns:a16="http://schemas.microsoft.com/office/drawing/2014/main" id="{D18E0C9E-52C5-B2EC-4544-4C3B6A3D128C}"/>
              </a:ext>
            </a:extLst>
          </p:cNvPr>
          <p:cNvSpPr txBox="1"/>
          <p:nvPr/>
        </p:nvSpPr>
        <p:spPr>
          <a:xfrm>
            <a:off x="-593" y="0"/>
            <a:ext cx="12165994" cy="954107"/>
          </a:xfrm>
          <a:prstGeom prst="rect">
            <a:avLst/>
          </a:prstGeom>
          <a:solidFill>
            <a:schemeClr val="bg1"/>
          </a:solidFill>
          <a:ln w="76200">
            <a:solidFill>
              <a:schemeClr val="bg1"/>
            </a:solidFill>
          </a:ln>
        </p:spPr>
        <p:txBody>
          <a:bodyPr wrap="square" rtlCol="0">
            <a:spAutoFit/>
          </a:bodyPr>
          <a:lstStyle/>
          <a:p>
            <a:pPr algn="ctr"/>
            <a:r>
              <a:rPr lang="en-US" sz="2800">
                <a:latin typeface="Nunito Sans" panose="00000500000000000000" pitchFamily="2" charset="0"/>
              </a:rPr>
              <a:t>NOTE THAT THE LAST “CONDENSED DISPLAY” WILL NOT SHOW YOU THE NUTRITION VALUE</a:t>
            </a:r>
          </a:p>
        </p:txBody>
      </p:sp>
      <p:pic>
        <p:nvPicPr>
          <p:cNvPr id="8" name="Picture 7">
            <a:extLst>
              <a:ext uri="{FF2B5EF4-FFF2-40B4-BE49-F238E27FC236}">
                <a16:creationId xmlns:a16="http://schemas.microsoft.com/office/drawing/2014/main" id="{C9D60EA7-2589-FFE7-B5A3-25AB8252FB43}"/>
              </a:ext>
            </a:extLst>
          </p:cNvPr>
          <p:cNvPicPr>
            <a:picLocks noChangeAspect="1"/>
          </p:cNvPicPr>
          <p:nvPr/>
        </p:nvPicPr>
        <p:blipFill>
          <a:blip r:embed="rId4"/>
          <a:stretch>
            <a:fillRect/>
          </a:stretch>
        </p:blipFill>
        <p:spPr>
          <a:xfrm>
            <a:off x="133228" y="984616"/>
            <a:ext cx="11898351" cy="5267820"/>
          </a:xfrm>
          <a:prstGeom prst="rect">
            <a:avLst/>
          </a:prstGeom>
        </p:spPr>
      </p:pic>
      <mc:AlternateContent xmlns:mc="http://schemas.openxmlformats.org/markup-compatibility/2006">
        <mc:Choice xmlns:p14="http://schemas.microsoft.com/office/powerpoint/2010/main" Requires="p14">
          <p:contentPart p14:bwMode="auto" r:id="rId5">
            <p14:nvContentPartPr>
              <p14:cNvPr id="9" name="Ink 8">
                <a:extLst>
                  <a:ext uri="{FF2B5EF4-FFF2-40B4-BE49-F238E27FC236}">
                    <a16:creationId xmlns:a16="http://schemas.microsoft.com/office/drawing/2014/main" id="{97761D29-EA8B-A740-790D-B1CD1F1678EB}"/>
                  </a:ext>
                </a:extLst>
              </p14:cNvPr>
              <p14:cNvContentPartPr/>
              <p14:nvPr/>
            </p14:nvContentPartPr>
            <p14:xfrm>
              <a:off x="11510516" y="1110793"/>
              <a:ext cx="358920" cy="360720"/>
            </p14:xfrm>
          </p:contentPart>
        </mc:Choice>
        <mc:Fallback>
          <p:pic>
            <p:nvPicPr>
              <p:cNvPr id="9" name="Ink 8">
                <a:extLst>
                  <a:ext uri="{FF2B5EF4-FFF2-40B4-BE49-F238E27FC236}">
                    <a16:creationId xmlns:a16="http://schemas.microsoft.com/office/drawing/2014/main" id="{97761D29-EA8B-A740-790D-B1CD1F1678EB}"/>
                  </a:ext>
                </a:extLst>
              </p:cNvPr>
              <p:cNvPicPr/>
              <p:nvPr/>
            </p:nvPicPr>
            <p:blipFill>
              <a:blip r:embed="rId6"/>
              <a:stretch>
                <a:fillRect/>
              </a:stretch>
            </p:blipFill>
            <p:spPr>
              <a:xfrm>
                <a:off x="11504396" y="1104673"/>
                <a:ext cx="371160" cy="372960"/>
              </a:xfrm>
              <a:prstGeom prst="rect">
                <a:avLst/>
              </a:prstGeom>
            </p:spPr>
          </p:pic>
        </mc:Fallback>
      </mc:AlternateContent>
      <p:cxnSp>
        <p:nvCxnSpPr>
          <p:cNvPr id="10" name="Straight Arrow Connector 9">
            <a:extLst>
              <a:ext uri="{FF2B5EF4-FFF2-40B4-BE49-F238E27FC236}">
                <a16:creationId xmlns:a16="http://schemas.microsoft.com/office/drawing/2014/main" id="{11DEE636-5AAE-77EB-C2E5-78D715EC5168}"/>
              </a:ext>
            </a:extLst>
          </p:cNvPr>
          <p:cNvCxnSpPr/>
          <p:nvPr/>
        </p:nvCxnSpPr>
        <p:spPr>
          <a:xfrm>
            <a:off x="11689976" y="534225"/>
            <a:ext cx="0" cy="546059"/>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mc:Choice xmlns:p14="http://schemas.microsoft.com/office/powerpoint/2010/main" Requires="p14">
          <p:contentPart p14:bwMode="auto" r:id="rId7">
            <p14:nvContentPartPr>
              <p14:cNvPr id="12" name="Ink 11">
                <a:extLst>
                  <a:ext uri="{FF2B5EF4-FFF2-40B4-BE49-F238E27FC236}">
                    <a16:creationId xmlns:a16="http://schemas.microsoft.com/office/drawing/2014/main" id="{EC48D222-52A6-6F1E-0A49-3B14C4A71483}"/>
                  </a:ext>
                </a:extLst>
              </p14:cNvPr>
              <p14:cNvContentPartPr/>
              <p14:nvPr/>
            </p14:nvContentPartPr>
            <p14:xfrm>
              <a:off x="11589187" y="1221689"/>
              <a:ext cx="216000" cy="144000"/>
            </p14:xfrm>
          </p:contentPart>
        </mc:Choice>
        <mc:Fallback>
          <p:pic>
            <p:nvPicPr>
              <p:cNvPr id="12" name="Ink 11">
                <a:extLst>
                  <a:ext uri="{FF2B5EF4-FFF2-40B4-BE49-F238E27FC236}">
                    <a16:creationId xmlns:a16="http://schemas.microsoft.com/office/drawing/2014/main" id="{EC48D222-52A6-6F1E-0A49-3B14C4A71483}"/>
                  </a:ext>
                </a:extLst>
              </p:cNvPr>
              <p:cNvPicPr/>
              <p:nvPr/>
            </p:nvPicPr>
            <p:blipFill>
              <a:blip r:embed="rId8"/>
              <a:stretch>
                <a:fillRect/>
              </a:stretch>
            </p:blipFill>
            <p:spPr>
              <a:xfrm>
                <a:off x="11535097" y="1113689"/>
                <a:ext cx="323820" cy="359640"/>
              </a:xfrm>
              <a:prstGeom prst="rect">
                <a:avLst/>
              </a:prstGeom>
            </p:spPr>
          </p:pic>
        </mc:Fallback>
      </mc:AlternateContent>
    </p:spTree>
    <p:extLst>
      <p:ext uri="{BB962C8B-B14F-4D97-AF65-F5344CB8AC3E}">
        <p14:creationId xmlns:p14="http://schemas.microsoft.com/office/powerpoint/2010/main" val="688640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white background with yellow text&#10;&#10;Description automatically generated">
            <a:extLst>
              <a:ext uri="{FF2B5EF4-FFF2-40B4-BE49-F238E27FC236}">
                <a16:creationId xmlns:a16="http://schemas.microsoft.com/office/drawing/2014/main" id="{B0ECF54C-7DE2-5FC5-0568-2539E4D4FC8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54" y="0"/>
            <a:ext cx="12189291" cy="6858000"/>
          </a:xfrm>
          <a:prstGeom prst="rect">
            <a:avLst/>
          </a:prstGeom>
        </p:spPr>
      </p:pic>
      <p:sp>
        <p:nvSpPr>
          <p:cNvPr id="4" name="Content Placeholder 2">
            <a:extLst>
              <a:ext uri="{FF2B5EF4-FFF2-40B4-BE49-F238E27FC236}">
                <a16:creationId xmlns:a16="http://schemas.microsoft.com/office/drawing/2014/main" id="{D1A5764A-BFA3-D193-0E44-600DD14EF442}"/>
              </a:ext>
            </a:extLst>
          </p:cNvPr>
          <p:cNvSpPr txBox="1">
            <a:spLocks/>
          </p:cNvSpPr>
          <p:nvPr/>
        </p:nvSpPr>
        <p:spPr>
          <a:xfrm>
            <a:off x="1097280" y="2108201"/>
            <a:ext cx="10058400" cy="376089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atin typeface="Nunito Sans" panose="00000500000000000000" pitchFamily="2" charset="0"/>
              </a:rPr>
              <a:t> Preserves the quality.</a:t>
            </a:r>
          </a:p>
          <a:p>
            <a:r>
              <a:rPr lang="en-US">
                <a:latin typeface="Nunito Sans" panose="00000500000000000000" pitchFamily="2" charset="0"/>
              </a:rPr>
              <a:t> Preserves the nutritional value.</a:t>
            </a:r>
          </a:p>
          <a:p>
            <a:r>
              <a:rPr lang="en-US">
                <a:latin typeface="Nunito Sans" panose="00000500000000000000" pitchFamily="2" charset="0"/>
              </a:rPr>
              <a:t> First in – first out method.</a:t>
            </a:r>
          </a:p>
        </p:txBody>
      </p:sp>
      <p:sp>
        <p:nvSpPr>
          <p:cNvPr id="5" name="Title 1">
            <a:extLst>
              <a:ext uri="{FF2B5EF4-FFF2-40B4-BE49-F238E27FC236}">
                <a16:creationId xmlns:a16="http://schemas.microsoft.com/office/drawing/2014/main" id="{ED448C69-8906-7C46-F552-A6A1215C93DA}"/>
              </a:ext>
            </a:extLst>
          </p:cNvPr>
          <p:cNvSpPr txBox="1">
            <a:spLocks/>
          </p:cNvSpPr>
          <p:nvPr/>
        </p:nvSpPr>
        <p:spPr>
          <a:xfrm>
            <a:off x="1097280" y="527306"/>
            <a:ext cx="10058400" cy="1387758"/>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600" kern="1200" spc="-50" baseline="0">
                <a:solidFill>
                  <a:schemeClr val="tx1">
                    <a:lumMod val="75000"/>
                    <a:lumOff val="25000"/>
                  </a:schemeClr>
                </a:solidFill>
                <a:latin typeface="+mj-lt"/>
                <a:ea typeface="+mj-ea"/>
                <a:cs typeface="+mj-cs"/>
              </a:defRPr>
            </a:lvl1pPr>
          </a:lstStyle>
          <a:p>
            <a:r>
              <a:rPr lang="en-US" sz="5000" spc="100">
                <a:ln w="28575">
                  <a:solidFill>
                    <a:schemeClr val="tx1"/>
                  </a:solidFill>
                </a:ln>
                <a:solidFill>
                  <a:schemeClr val="tx1"/>
                </a:solidFill>
                <a:effectLst>
                  <a:outerShdw blurRad="38100" dist="38100" dir="2700000" algn="tl">
                    <a:srgbClr val="000000">
                      <a:alpha val="43137"/>
                    </a:srgbClr>
                  </a:outerShdw>
                </a:effectLst>
                <a:latin typeface="Nunito Sans" panose="00000500000000000000" pitchFamily="2" charset="0"/>
              </a:rPr>
              <a:t>Food Storage</a:t>
            </a:r>
          </a:p>
        </p:txBody>
      </p:sp>
    </p:spTree>
    <p:extLst>
      <p:ext uri="{BB962C8B-B14F-4D97-AF65-F5344CB8AC3E}">
        <p14:creationId xmlns:p14="http://schemas.microsoft.com/office/powerpoint/2010/main" val="35797922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white background with yellow text&#10;&#10;Description automatically generated">
            <a:extLst>
              <a:ext uri="{FF2B5EF4-FFF2-40B4-BE49-F238E27FC236}">
                <a16:creationId xmlns:a16="http://schemas.microsoft.com/office/drawing/2014/main" id="{17A765C7-E0BF-2304-7E01-CE2CEAA678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54" y="0"/>
            <a:ext cx="12189291" cy="6858000"/>
          </a:xfrm>
          <a:prstGeom prst="rect">
            <a:avLst/>
          </a:prstGeom>
        </p:spPr>
      </p:pic>
      <p:sp>
        <p:nvSpPr>
          <p:cNvPr id="4" name="Content Placeholder 2">
            <a:extLst>
              <a:ext uri="{FF2B5EF4-FFF2-40B4-BE49-F238E27FC236}">
                <a16:creationId xmlns:a16="http://schemas.microsoft.com/office/drawing/2014/main" id="{C089C6F5-33BC-F271-1E77-05F4B8F34D8A}"/>
              </a:ext>
            </a:extLst>
          </p:cNvPr>
          <p:cNvSpPr txBox="1">
            <a:spLocks/>
          </p:cNvSpPr>
          <p:nvPr/>
        </p:nvSpPr>
        <p:spPr>
          <a:xfrm>
            <a:off x="1097280" y="2108201"/>
            <a:ext cx="10058400" cy="376089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a:latin typeface="Nunito Sans" panose="00000500000000000000" pitchFamily="2" charset="0"/>
              </a:rPr>
              <a:t> Things to know:</a:t>
            </a:r>
          </a:p>
          <a:p>
            <a:pPr lvl="1">
              <a:buFont typeface="Courier New" panose="02070309020205020404" pitchFamily="49" charset="0"/>
              <a:buChar char="o"/>
            </a:pPr>
            <a:r>
              <a:rPr lang="en-US" sz="2000">
                <a:latin typeface="Nunito Sans" panose="00000500000000000000" pitchFamily="2" charset="0"/>
              </a:rPr>
              <a:t>Many canned and boxed products are safe to eat long after the code date on the container.</a:t>
            </a:r>
          </a:p>
          <a:p>
            <a:pPr lvl="2">
              <a:buFont typeface="Wingdings" panose="05000000000000000000" pitchFamily="2" charset="2"/>
              <a:buChar char="§"/>
            </a:pPr>
            <a:r>
              <a:rPr lang="en-US" sz="1800">
                <a:latin typeface="Nunito Sans" panose="00000500000000000000" pitchFamily="2" charset="0"/>
              </a:rPr>
              <a:t> Examples of code dates are: Expiration dates, Pack date, Sell-By date, and Use-by or Quality date</a:t>
            </a:r>
          </a:p>
          <a:p>
            <a:pPr lvl="1">
              <a:buFont typeface="Courier New" panose="02070309020205020404" pitchFamily="49" charset="0"/>
              <a:buChar char="o"/>
            </a:pPr>
            <a:r>
              <a:rPr lang="en-US" sz="2000">
                <a:latin typeface="Nunito Sans" panose="00000500000000000000" pitchFamily="2" charset="0"/>
              </a:rPr>
              <a:t>While food is safe to eat, it’s nutrients and quality are at their peak the earliest on in their shelf life.</a:t>
            </a:r>
          </a:p>
        </p:txBody>
      </p:sp>
      <p:sp>
        <p:nvSpPr>
          <p:cNvPr id="5" name="Title 1">
            <a:extLst>
              <a:ext uri="{FF2B5EF4-FFF2-40B4-BE49-F238E27FC236}">
                <a16:creationId xmlns:a16="http://schemas.microsoft.com/office/drawing/2014/main" id="{C96E345F-CEFD-DC35-057F-F8B9DDA43433}"/>
              </a:ext>
            </a:extLst>
          </p:cNvPr>
          <p:cNvSpPr txBox="1">
            <a:spLocks/>
          </p:cNvSpPr>
          <p:nvPr/>
        </p:nvSpPr>
        <p:spPr>
          <a:xfrm>
            <a:off x="1097280" y="527306"/>
            <a:ext cx="10058400" cy="1387758"/>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600" kern="1200" spc="-50" baseline="0">
                <a:solidFill>
                  <a:schemeClr val="tx1">
                    <a:lumMod val="75000"/>
                    <a:lumOff val="25000"/>
                  </a:schemeClr>
                </a:solidFill>
                <a:latin typeface="+mj-lt"/>
                <a:ea typeface="+mj-ea"/>
                <a:cs typeface="+mj-cs"/>
              </a:defRPr>
            </a:lvl1pPr>
          </a:lstStyle>
          <a:p>
            <a:r>
              <a:rPr lang="en-US" sz="5000" spc="100">
                <a:ln w="28575">
                  <a:solidFill>
                    <a:schemeClr val="tx1"/>
                  </a:solidFill>
                </a:ln>
                <a:solidFill>
                  <a:schemeClr val="tx1"/>
                </a:solidFill>
                <a:effectLst>
                  <a:outerShdw blurRad="38100" dist="38100" dir="2700000" algn="tl">
                    <a:srgbClr val="000000">
                      <a:alpha val="43137"/>
                    </a:srgbClr>
                  </a:outerShdw>
                </a:effectLst>
                <a:latin typeface="Nunito Sans" panose="00000500000000000000" pitchFamily="2" charset="0"/>
              </a:rPr>
              <a:t>Food Safety</a:t>
            </a:r>
          </a:p>
        </p:txBody>
      </p:sp>
    </p:spTree>
    <p:extLst>
      <p:ext uri="{BB962C8B-B14F-4D97-AF65-F5344CB8AC3E}">
        <p14:creationId xmlns:p14="http://schemas.microsoft.com/office/powerpoint/2010/main" val="108572319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Metadata/LabelInfo.xml><?xml version="1.0" encoding="utf-8"?>
<clbl:labelList xmlns:clbl="http://schemas.microsoft.com/office/2020/mipLabelMetadata">
  <clbl:label id="{47a49d48-9722-4d15-885d-c068794ad732}" enabled="0" method="" siteId="{47a49d48-9722-4d15-885d-c068794ad732}" removed="1"/>
</clbl:labelList>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16</Slides>
  <Notes>5</Notes>
  <HiddenSlides>0</HiddenSlide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Marcia Paulson</dc:creator>
  <cp:revision>1</cp:revision>
  <dcterms:created xsi:type="dcterms:W3CDTF">2023-10-27T17:55:07Z</dcterms:created>
  <dcterms:modified xsi:type="dcterms:W3CDTF">2024-04-29T15:37:30Z</dcterms:modified>
</cp:coreProperties>
</file>